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120"/>
  </p:notesMasterIdLst>
  <p:handoutMasterIdLst>
    <p:handoutMasterId r:id="rId121"/>
  </p:handoutMasterIdLst>
  <p:sldIdLst>
    <p:sldId id="359" r:id="rId2"/>
    <p:sldId id="366" r:id="rId3"/>
    <p:sldId id="360" r:id="rId4"/>
    <p:sldId id="256" r:id="rId5"/>
    <p:sldId id="364" r:id="rId6"/>
    <p:sldId id="375" r:id="rId7"/>
    <p:sldId id="367" r:id="rId8"/>
    <p:sldId id="368" r:id="rId9"/>
    <p:sldId id="369" r:id="rId10"/>
    <p:sldId id="379" r:id="rId11"/>
    <p:sldId id="370" r:id="rId12"/>
    <p:sldId id="371" r:id="rId13"/>
    <p:sldId id="372" r:id="rId14"/>
    <p:sldId id="373" r:id="rId15"/>
    <p:sldId id="374" r:id="rId16"/>
    <p:sldId id="376" r:id="rId17"/>
    <p:sldId id="377" r:id="rId18"/>
    <p:sldId id="378" r:id="rId19"/>
    <p:sldId id="363" r:id="rId20"/>
    <p:sldId id="365" r:id="rId21"/>
    <p:sldId id="257" r:id="rId22"/>
    <p:sldId id="258" r:id="rId23"/>
    <p:sldId id="263" r:id="rId24"/>
    <p:sldId id="264" r:id="rId25"/>
    <p:sldId id="265" r:id="rId26"/>
    <p:sldId id="259" r:id="rId27"/>
    <p:sldId id="313" r:id="rId28"/>
    <p:sldId id="267" r:id="rId29"/>
    <p:sldId id="268" r:id="rId30"/>
    <p:sldId id="319" r:id="rId31"/>
    <p:sldId id="320" r:id="rId32"/>
    <p:sldId id="314" r:id="rId33"/>
    <p:sldId id="269" r:id="rId34"/>
    <p:sldId id="305" r:id="rId35"/>
    <p:sldId id="301" r:id="rId36"/>
    <p:sldId id="302" r:id="rId37"/>
    <p:sldId id="303" r:id="rId38"/>
    <p:sldId id="306" r:id="rId39"/>
    <p:sldId id="307" r:id="rId40"/>
    <p:sldId id="308" r:id="rId41"/>
    <p:sldId id="309" r:id="rId42"/>
    <p:sldId id="310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347" r:id="rId55"/>
    <p:sldId id="348" r:id="rId56"/>
    <p:sldId id="349" r:id="rId57"/>
    <p:sldId id="350" r:id="rId58"/>
    <p:sldId id="351" r:id="rId59"/>
    <p:sldId id="260" r:id="rId60"/>
    <p:sldId id="352" r:id="rId61"/>
    <p:sldId id="262" r:id="rId62"/>
    <p:sldId id="353" r:id="rId63"/>
    <p:sldId id="354" r:id="rId64"/>
    <p:sldId id="355" r:id="rId65"/>
    <p:sldId id="356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357" r:id="rId75"/>
    <p:sldId id="358" r:id="rId76"/>
    <p:sldId id="346" r:id="rId77"/>
    <p:sldId id="317" r:id="rId78"/>
    <p:sldId id="318" r:id="rId79"/>
    <p:sldId id="311" r:id="rId80"/>
    <p:sldId id="312" r:id="rId81"/>
    <p:sldId id="315" r:id="rId82"/>
    <p:sldId id="324" r:id="rId83"/>
    <p:sldId id="326" r:id="rId84"/>
    <p:sldId id="316" r:id="rId85"/>
    <p:sldId id="327" r:id="rId86"/>
    <p:sldId id="328" r:id="rId87"/>
    <p:sldId id="321" r:id="rId88"/>
    <p:sldId id="289" r:id="rId89"/>
    <p:sldId id="290" r:id="rId90"/>
    <p:sldId id="292" r:id="rId91"/>
    <p:sldId id="293" r:id="rId92"/>
    <p:sldId id="322" r:id="rId93"/>
    <p:sldId id="323" r:id="rId94"/>
    <p:sldId id="294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291" r:id="rId103"/>
    <p:sldId id="336" r:id="rId104"/>
    <p:sldId id="337" r:id="rId105"/>
    <p:sldId id="295" r:id="rId106"/>
    <p:sldId id="296" r:id="rId107"/>
    <p:sldId id="297" r:id="rId108"/>
    <p:sldId id="298" r:id="rId109"/>
    <p:sldId id="299" r:id="rId110"/>
    <p:sldId id="300" r:id="rId111"/>
    <p:sldId id="338" r:id="rId112"/>
    <p:sldId id="339" r:id="rId113"/>
    <p:sldId id="340" r:id="rId114"/>
    <p:sldId id="341" r:id="rId115"/>
    <p:sldId id="342" r:id="rId116"/>
    <p:sldId id="343" r:id="rId117"/>
    <p:sldId id="344" r:id="rId118"/>
    <p:sldId id="345" r:id="rId1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1CF620F-EC2B-9A4A-A367-8ABA39E42A8A}">
          <p14:sldIdLst>
            <p14:sldId id="359"/>
            <p14:sldId id="366"/>
            <p14:sldId id="360"/>
            <p14:sldId id="256"/>
            <p14:sldId id="364"/>
            <p14:sldId id="375"/>
            <p14:sldId id="367"/>
            <p14:sldId id="368"/>
            <p14:sldId id="369"/>
            <p14:sldId id="37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63"/>
            <p14:sldId id="365"/>
          </p14:sldIdLst>
        </p14:section>
        <p14:section name="Introduction" id="{0D7FB13F-82FE-8F4A-A377-7125187228A2}">
          <p14:sldIdLst>
            <p14:sldId id="257"/>
          </p14:sldIdLst>
        </p14:section>
        <p14:section name="Présentation du projet" id="{4DDF173A-597A-0344-A8FE-22834648098E}">
          <p14:sldIdLst>
            <p14:sldId id="258"/>
            <p14:sldId id="263"/>
            <p14:sldId id="264"/>
            <p14:sldId id="265"/>
          </p14:sldIdLst>
        </p14:section>
        <p14:section name="Calcul d'itinéraire" id="{5C69857F-E8B5-7044-B790-590D8284DF84}">
          <p14:sldIdLst>
            <p14:sldId id="259"/>
            <p14:sldId id="313"/>
            <p14:sldId id="267"/>
            <p14:sldId id="268"/>
            <p14:sldId id="319"/>
            <p14:sldId id="320"/>
            <p14:sldId id="314"/>
            <p14:sldId id="269"/>
            <p14:sldId id="305"/>
            <p14:sldId id="301"/>
            <p14:sldId id="302"/>
            <p14:sldId id="303"/>
            <p14:sldId id="306"/>
            <p14:sldId id="307"/>
            <p14:sldId id="308"/>
            <p14:sldId id="309"/>
            <p14:sldId id="310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347"/>
            <p14:sldId id="348"/>
            <p14:sldId id="349"/>
            <p14:sldId id="350"/>
            <p14:sldId id="351"/>
            <p14:sldId id="260"/>
            <p14:sldId id="352"/>
            <p14:sldId id="262"/>
            <p14:sldId id="353"/>
            <p14:sldId id="354"/>
            <p14:sldId id="355"/>
            <p14:sldId id="3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57"/>
            <p14:sldId id="358"/>
            <p14:sldId id="346"/>
            <p14:sldId id="317"/>
            <p14:sldId id="318"/>
            <p14:sldId id="311"/>
            <p14:sldId id="312"/>
            <p14:sldId id="315"/>
            <p14:sldId id="324"/>
            <p14:sldId id="326"/>
            <p14:sldId id="316"/>
            <p14:sldId id="327"/>
            <p14:sldId id="328"/>
            <p14:sldId id="321"/>
            <p14:sldId id="289"/>
            <p14:sldId id="290"/>
            <p14:sldId id="292"/>
            <p14:sldId id="293"/>
            <p14:sldId id="322"/>
            <p14:sldId id="323"/>
            <p14:sldId id="294"/>
            <p14:sldId id="329"/>
            <p14:sldId id="330"/>
            <p14:sldId id="331"/>
            <p14:sldId id="332"/>
            <p14:sldId id="333"/>
            <p14:sldId id="334"/>
            <p14:sldId id="335"/>
            <p14:sldId id="291"/>
            <p14:sldId id="336"/>
            <p14:sldId id="337"/>
            <p14:sldId id="295"/>
            <p14:sldId id="296"/>
            <p14:sldId id="297"/>
            <p14:sldId id="298"/>
            <p14:sldId id="299"/>
            <p14:sldId id="300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Construction du front" id="{0BDEDF1F-2BB2-5C45-A102-D81FDE5CF67D}">
          <p14:sldIdLst/>
        </p14:section>
        <p14:section name="Construction de chemin à compromis fixé" id="{CAD21D76-4A18-394B-8B3A-88E54221C96D}">
          <p14:sldIdLst/>
        </p14:section>
        <p14:section name="Conclusion " id="{7E6B40E5-1301-514C-B7F5-AA53A1973DB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3" autoAdjust="0"/>
    <p:restoredTop sz="92414" autoAdjust="0"/>
  </p:normalViewPr>
  <p:slideViewPr>
    <p:cSldViewPr snapToGrid="0" snapToObjects="1">
      <p:cViewPr varScale="1">
        <p:scale>
          <a:sx n="137" d="100"/>
          <a:sy n="137" d="100"/>
        </p:scale>
        <p:origin x="10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0DE97-CD22-6A40-AAD9-A16B2696740E}" type="datetime1">
              <a:rPr lang="fr-FR" smtClean="0"/>
              <a:t>31/08/2023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401AE-C05B-9D4A-B057-F18E42CDA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1918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973D3-7D01-D145-8239-8D4D9458ECB1}" type="datetime1">
              <a:rPr lang="fr-FR" smtClean="0"/>
              <a:t>31/08/2023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A7B05-2CE6-3B44-A415-DB8E9A05C1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714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A7B05-2CE6-3B44-A415-DB8E9A05C14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8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A7B05-2CE6-3B44-A415-DB8E9A05C144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5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81927-1DAE-0E78-97D9-407E1037B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3FB7D2-49E6-DFA5-7D05-76B40E420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8FD392-C661-56D8-C8C3-08EDEE5F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8125-B9FD-BE49-984A-43AD8A368FF1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9CE792-72EF-8B09-3ADB-BEEA9650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B79008-C173-6AAD-A5E3-7078B840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49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958BD-D0D2-1132-6802-9ABEEAC4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BAA5AE-BA37-290C-C0DA-AD58E0DE1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A5EE1F-96BC-EAF9-BDDF-9ACAAB2D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20C0-305A-E845-B82D-053334F5DF3B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E18F90-2A17-EFBB-6979-D4126AC5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0329D1-C944-84E3-6A7A-022F16C5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47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F4D2F9-6E81-FBCB-9054-E61EBBB7A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86BAEF-6746-6793-B422-8062AE575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D5AC18-FB1F-5FA3-183A-58A85F1A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F883-C2CF-A348-A539-7C40C6036889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F78CDF-C721-7C7A-D787-1362663B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23A3F0-DE48-0F0D-9BAC-DFDC20DD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16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109" y="1295400"/>
            <a:ext cx="6981103" cy="3429000"/>
          </a:xfrm>
        </p:spPr>
        <p:txBody>
          <a:bodyPr tIns="0" bIns="0" anchor="b" anchorCtr="0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85EE-EBDB-4447-B499-620B1DD02325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34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546B9-AEA9-CEA0-327A-4A080499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5568950" cy="904874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94D52-C85B-14C1-3F2A-52DA2E21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61774-F94D-558D-BF08-696754EE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5629-3E64-9A4A-9B56-C36FCA9EF439}" type="datetime1">
              <a:rPr lang="fr-FR" smtClean="0"/>
              <a:t>31/08/2023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EC9B61-1BAF-FDD0-87F2-3B75B088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658F91-39A7-7C57-0E9B-5374A657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55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FACE5-CFC6-97A4-B210-A13AB6F1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78BE62-E7A5-3FC8-4ADD-49AEB3CD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29E9A0-A088-EA1A-BDCF-EC5C70A4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32CC8-C601-1C46-B951-2C7F3FE333C3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588C32-8BE7-4F0F-53D3-7AF5296A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7A522-C7A2-9220-A2D2-04234636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56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20235-E33C-DE71-D5EC-C6F9521B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F8EDD-0A79-E303-E3D9-A0D1B2442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C17212-7282-2119-15D5-4522E2154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71D36A-3284-6B99-4DBB-11B6167E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3965-FEEA-EB43-B625-FAA86BCA8FD8}" type="datetime1">
              <a:rPr lang="fr-FR" smtClean="0"/>
              <a:t>31/08/2023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282AAD-0606-86DD-6C3A-6542C40D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1A1AFB-A8CA-3FD2-00B0-C16FB7C6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29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BD4E9-0382-F529-AA37-9C79A2B3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ACC5C4-A405-27F0-8C6E-A53D600F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D42A43-7A6F-05A1-35E2-1C17FB24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464594-CA13-6A24-9ADE-234523E81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E46221-7A34-FA01-D223-9D5B662C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9D90C1-28E9-527A-97A6-1722748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29E9-CD00-DB46-9194-45329BDC9E85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CE6A4FE-08CA-6365-564A-89F1880F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10206F-D767-9F89-BCCC-FBD63DC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5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97038-699F-6B90-6313-7FD88D02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8AC84E-3387-F305-FCD1-508AE328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DD07F-C20D-4D4E-87AF-7C91C66E468A}" type="datetime1">
              <a:rPr lang="fr-FR" smtClean="0"/>
              <a:t>31/08/2023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4C2625-A640-324C-732A-DB6A8767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DE33F8-3978-47BA-0D93-A0D51FC6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1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325D11-229E-8962-0F38-46D886F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672-D24B-7943-B1BB-93602A602960}" type="datetime1">
              <a:rPr lang="fr-FR" smtClean="0"/>
              <a:t>31/08/2023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08971E-331A-A3C5-E4BE-820CE248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5E4F8-E38A-25D9-8E83-0E0161A7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57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3A352-8916-8F1B-074E-0E5A8A43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ECA881-7037-F843-D32F-0EEBA728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C8B73C-CB6A-0EA6-7DC2-B8A9D6573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072DC2-32CE-8C22-43BA-F5494F09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263D-17D2-9348-A3E2-F24F5ED6BEAB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AE958-F59E-B179-D877-9C67D370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1A41AB-2AEB-444C-D2E2-A7A26ADE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2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0E338-1B1A-8202-B145-7ED1C877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28A054-AB76-F051-0DAA-E875E8B4A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7A746E0-42B0-3554-DB0E-0B700942C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C7AEB5-8AD4-8047-2BDA-0A394352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9BD0-A458-D14A-818F-B7DED8A6B99E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C6EB66-2292-2AAE-6FBB-0428494B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53CD2A-9A45-AB04-AD00-E4D7097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81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37FD46E-926C-0335-E8B7-2B9B175C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7419"/>
            <a:ext cx="5568950" cy="87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651299-26D7-C069-5D26-E9C37200B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57FA9-808E-8554-EFBD-7B1FE0998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2287D-5678-C143-8E84-DAE09949045B}" type="datetime1">
              <a:rPr lang="fr-FR" smtClean="0"/>
              <a:t>31/08/2023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6A7335-666A-BE9A-33D3-6B59D68FB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80B63C-8D1B-D4B3-0A5C-3764F7B4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69402-FC9A-6940-A980-8FA2232EB650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D7B558-78FF-11A9-F54E-971154B78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0985" t="31407" r="39518" b="30963"/>
          <a:stretch/>
        </p:blipFill>
        <p:spPr>
          <a:xfrm rot="5400000">
            <a:off x="7650174" y="-286924"/>
            <a:ext cx="753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ierre.gaucher@univ-tours.fr" TargetMode="External"/><Relationship Id="rId2" Type="http://schemas.openxmlformats.org/officeDocument/2006/relationships/hyperlink" Target="mailto:emmanuel.neron@univ-tours.f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main.raveaux@univ-tours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7913853-CB81-EE1E-C9DD-598301DD3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Option Informatique en </a:t>
            </a:r>
            <a:r>
              <a:rPr lang="fr-FR" dirty="0" err="1"/>
              <a:t>PeiP</a:t>
            </a:r>
            <a:r>
              <a:rPr lang="fr-FR" dirty="0"/>
              <a:t> 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4907DD6D-6F90-A3BB-20F2-504837586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266917"/>
          </a:xfrm>
        </p:spPr>
        <p:txBody>
          <a:bodyPr>
            <a:normAutofit/>
          </a:bodyPr>
          <a:lstStyle/>
          <a:p>
            <a:r>
              <a:rPr lang="fr-FR" dirty="0"/>
              <a:t>Emmanuel Néron </a:t>
            </a:r>
          </a:p>
          <a:p>
            <a:r>
              <a:rPr lang="fr-FR" dirty="0">
                <a:hlinkClick r:id="rId2"/>
              </a:rPr>
              <a:t>emmanuel.neron@univ-tours.fr</a:t>
            </a:r>
            <a:endParaRPr lang="fr-FR" dirty="0"/>
          </a:p>
          <a:p>
            <a:r>
              <a:rPr lang="fr-FR" dirty="0"/>
              <a:t>Pierre Gaucher</a:t>
            </a:r>
          </a:p>
          <a:p>
            <a:r>
              <a:rPr lang="fr-FR" dirty="0">
                <a:hlinkClick r:id="rId3"/>
              </a:rPr>
              <a:t>pierre.gaucher@univ-tours.fr</a:t>
            </a:r>
            <a:endParaRPr lang="fr-FR" dirty="0"/>
          </a:p>
          <a:p>
            <a:r>
              <a:rPr lang="fr-FR" dirty="0"/>
              <a:t>Romain </a:t>
            </a:r>
            <a:r>
              <a:rPr lang="fr-FR" dirty="0" err="1"/>
              <a:t>Raveaux</a:t>
            </a:r>
            <a:endParaRPr lang="fr-FR" dirty="0"/>
          </a:p>
          <a:p>
            <a:r>
              <a:rPr lang="fr-FR" dirty="0">
                <a:hlinkClick r:id="rId4"/>
              </a:rPr>
              <a:t>romain.raveaux@univ-tours.fr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9BAC1D-7CA9-E0D5-88CC-ACF59A33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94666C-BFFF-F2E6-CF4B-7515E8E8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01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CBB4B-144A-AE04-2F5C-A3B1282D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tuple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2BA2A6-A247-202A-5715-FF6A2853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 </a:t>
            </a:r>
            <a:r>
              <a:rPr lang="fr-FR" sz="2200" b="0" i="1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tuple</a:t>
            </a:r>
            <a:r>
              <a:rPr lang="fr-FR" sz="22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 (n-uplet) est une liste non-mutable. Un fois créé, un tuple ne peut en aucune manière être modifié. </a:t>
            </a:r>
            <a:endParaRPr lang="fr-FR" sz="22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éléments sont mis entre parenthèses et non pas entre crochets.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éléments d'un tuple ont un ordre défini, tout comme ceux d'une liste. Les indices de tuples débutent à zéro, tout comme ceux d'une liste, le premier élément d'un tuple non vide est toujours </a:t>
            </a:r>
            <a:r>
              <a:rPr lang="fr-FR" sz="2000" b="0" i="0" u="none" strike="noStrike" dirty="0" err="1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[0].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indices négatifs comptent à partir du dernier élément du tuple, tout comme pour une liste.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 découpage fonctionne aussi, tout comme pour une liste. Notez que lorsque vous découpez une liste, vous obtenez une nouvelle liste, lorsque vous découpez un tuple, vous obtenez un nouveau tuple. 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tuples n’ont pas de ‘méthodes’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4F8B52-BAC6-30BA-4107-072572A1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EFBD5C-38DB-99F0-6CD9-BFAD9A64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2057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(4,10)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76167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40473354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(4,10)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  <a:p>
            <a:r>
              <a:rPr lang="fr-FR" strike="sngStrike" dirty="0">
                <a:solidFill>
                  <a:srgbClr val="FF0000"/>
                </a:solidFill>
              </a:rPr>
              <a:t>(8,5)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24073847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(4,10)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856823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FF0000"/>
                </a:solidFill>
              </a:rPr>
              <a:t>(4,10)</a:t>
            </a:r>
          </a:p>
          <a:p>
            <a:r>
              <a:rPr lang="fr-FR" b="1" dirty="0">
                <a:solidFill>
                  <a:srgbClr val="FF0000"/>
                </a:solidFill>
              </a:rPr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27626790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62196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2818111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62196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  <a:p>
            <a:r>
              <a:rPr lang="fr-FR" b="1" strike="sngStrike" dirty="0">
                <a:solidFill>
                  <a:srgbClr val="FF0000"/>
                </a:solidFill>
              </a:rPr>
              <a:t>(7,9)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27451381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62196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5444396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62196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  <a:p>
            <a:r>
              <a:rPr lang="fr-FR" b="1" strike="sngStrike" dirty="0">
                <a:solidFill>
                  <a:srgbClr val="FF0000"/>
                </a:solidFill>
              </a:rPr>
              <a:t>(5,10)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6967462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62196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39726357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b="1" dirty="0">
                <a:solidFill>
                  <a:srgbClr val="0000FF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  <a:p>
            <a:r>
              <a:rPr lang="fr-FR" b="1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335893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3EF091-1364-556C-5B4A-5EEE1962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Instruction de base : conditionnelle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D25402-ECB5-BA12-35CD-3B1654E8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4956"/>
            <a:ext cx="5568950" cy="4351338"/>
          </a:xfrm>
        </p:spPr>
        <p:txBody>
          <a:bodyPr>
            <a:normAutofit/>
          </a:bodyPr>
          <a:lstStyle/>
          <a:p>
            <a:pPr marL="2540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instructions contenues dans le </a:t>
            </a:r>
            <a:r>
              <a:rPr lang="fr-FR" sz="2400" b="0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bloc1 </a:t>
            </a: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sont exécutées si la </a:t>
            </a:r>
            <a:r>
              <a:rPr lang="fr-FR" sz="2400" b="0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condition </a:t>
            </a: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est vérifiée.</a:t>
            </a:r>
            <a:endParaRPr lang="fr-FR" sz="24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25400" rtl="0" fontAlgn="base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Sinon, les instructions du </a:t>
            </a:r>
            <a:r>
              <a:rPr lang="fr-FR" sz="2400" b="0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bloc2 </a:t>
            </a: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sont exécutées.</a:t>
            </a:r>
            <a:endParaRPr lang="fr-FR" sz="24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Les instructions contenues dans le </a:t>
            </a:r>
            <a:r>
              <a:rPr lang="fr-FR" sz="2400" b="0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bloc3 </a:t>
            </a:r>
            <a:r>
              <a:rPr lang="fr-FR" sz="24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sont toujours exécutées. </a:t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4485D2-98A1-D28B-E76E-CDCBD93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492584-7576-8BDE-9EA5-9537924E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11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31FB00-A764-C311-7826-3B4033D40203}"/>
              </a:ext>
            </a:extLst>
          </p:cNvPr>
          <p:cNvSpPr txBox="1"/>
          <p:nvPr/>
        </p:nvSpPr>
        <p:spPr>
          <a:xfrm>
            <a:off x="6457950" y="1834956"/>
            <a:ext cx="2368809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>
                <a:effectLst/>
                <a:latin typeface="Calibri" panose="020F0502020204030204" pitchFamily="34" charset="0"/>
              </a:rPr>
              <a:t>if &lt;condition&gt; :</a:t>
            </a:r>
            <a:endParaRPr lang="fr-FR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>
                <a:effectLst/>
                <a:latin typeface="Calibri" panose="020F0502020204030204" pitchFamily="34" charset="0"/>
              </a:rPr>
              <a:t>_____&lt;bloc1&gt;</a:t>
            </a:r>
            <a:endParaRPr lang="fr-FR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 err="1">
                <a:effectLst/>
                <a:latin typeface="Calibri" panose="020F0502020204030204" pitchFamily="34" charset="0"/>
              </a:rPr>
              <a:t>else</a:t>
            </a:r>
            <a:r>
              <a:rPr lang="fr-FR" sz="2400" b="0" i="0" u="none" strike="noStrike" dirty="0">
                <a:effectLst/>
                <a:latin typeface="Calibri" panose="020F0502020204030204" pitchFamily="34" charset="0"/>
              </a:rPr>
              <a:t> :</a:t>
            </a:r>
            <a:endParaRPr lang="fr-FR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>
                <a:effectLst/>
                <a:latin typeface="Calibri" panose="020F0502020204030204" pitchFamily="34" charset="0"/>
              </a:rPr>
              <a:t>_____&lt; bloc2&gt;</a:t>
            </a:r>
            <a:endParaRPr lang="fr-FR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none" strike="noStrike" dirty="0">
                <a:effectLst/>
                <a:latin typeface="Calibri" panose="020F0502020204030204" pitchFamily="34" charset="0"/>
              </a:rPr>
              <a:t>&lt;bloc3&gt;</a:t>
            </a:r>
            <a:endParaRPr lang="fr-FR" sz="2400" b="0" dirty="0">
              <a:effectLst/>
            </a:endParaRPr>
          </a:p>
        </p:txBody>
      </p:sp>
      <p:pic>
        <p:nvPicPr>
          <p:cNvPr id="11" name="Image 10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89CD891-40C6-E1B1-52F9-B580235C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59" y="4530013"/>
            <a:ext cx="4635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5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3605324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63253" y="4806089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(9,13)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5851408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63253" y="4913742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4069518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960716" y="4794214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  <a:p>
            <a:r>
              <a:rPr lang="fr-FR" b="1" dirty="0">
                <a:solidFill>
                  <a:srgbClr val="FF0000"/>
                </a:solidFill>
              </a:rPr>
              <a:t>(8,14)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4291774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63253" y="4718115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  <a:p>
            <a:r>
              <a:rPr lang="fr-FR" dirty="0">
                <a:solidFill>
                  <a:srgbClr val="FF0000"/>
                </a:solidFill>
              </a:rPr>
              <a:t>(8,14)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2850241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63253" y="4816561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  <a:p>
            <a:r>
              <a:rPr lang="fr-FR" dirty="0">
                <a:solidFill>
                  <a:srgbClr val="FF0000"/>
                </a:solidFill>
              </a:rPr>
              <a:t>(8,14)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00FF"/>
                </a:solidFill>
              </a:rPr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(5,3)</a:t>
            </a:r>
          </a:p>
          <a:p>
            <a:r>
              <a:rPr lang="fr-FR" b="1" strike="sngStrike" dirty="0">
                <a:solidFill>
                  <a:srgbClr val="FF0000"/>
                </a:solidFill>
              </a:rPr>
              <a:t>(7,11)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3770962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dirty="0">
                <a:solidFill>
                  <a:srgbClr val="FF0000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83741" y="4738620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  <a:p>
            <a:r>
              <a:rPr lang="fr-FR" dirty="0">
                <a:solidFill>
                  <a:srgbClr val="FF0000"/>
                </a:solidFill>
              </a:rPr>
              <a:t>(8,14)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strike="sngStrike" dirty="0"/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9848726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b="1" dirty="0">
                <a:solidFill>
                  <a:srgbClr val="0000FF"/>
                </a:solidFill>
              </a:rPr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83741" y="4742369"/>
            <a:ext cx="850207" cy="923322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(9,13)</a:t>
            </a:r>
          </a:p>
          <a:p>
            <a:r>
              <a:rPr lang="fr-FR" dirty="0">
                <a:solidFill>
                  <a:srgbClr val="FF0000"/>
                </a:solidFill>
              </a:rPr>
              <a:t>(8,14)</a:t>
            </a:r>
          </a:p>
          <a:p>
            <a:r>
              <a:rPr lang="fr-FR" b="1" dirty="0">
                <a:solidFill>
                  <a:srgbClr val="FF0000"/>
                </a:solidFill>
              </a:rPr>
              <a:t>(11,10)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strike="sngStrike" dirty="0"/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2627205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303296" y="19026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(3,5)</a:t>
            </a:r>
          </a:p>
          <a:p>
            <a:r>
              <a:rPr lang="fr-FR" strike="sngStrike" dirty="0"/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1986188"/>
            <a:ext cx="733213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(4,12)</a:t>
            </a:r>
          </a:p>
          <a:p>
            <a:r>
              <a:rPr lang="fr-FR" strike="sngStrike" dirty="0"/>
              <a:t>(6,9)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972616" y="4699601"/>
            <a:ext cx="850207" cy="923322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algn="ctr"/>
            <a:r>
              <a:rPr lang="fr-FR" b="1" dirty="0">
                <a:solidFill>
                  <a:srgbClr val="008000"/>
                </a:solidFill>
              </a:rPr>
              <a:t>(9,13)</a:t>
            </a:r>
          </a:p>
          <a:p>
            <a:pPr algn="ctr"/>
            <a:r>
              <a:rPr lang="fr-FR" b="1" dirty="0">
                <a:solidFill>
                  <a:srgbClr val="0000FF"/>
                </a:solidFill>
              </a:rPr>
              <a:t>(8,14)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(11,10)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467522" y="3588083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(4,6)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strike="sngStrike" dirty="0"/>
              <a:t>(6,3)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68510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(4,4)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(2,4)</a:t>
            </a:r>
          </a:p>
        </p:txBody>
      </p:sp>
      <p:cxnSp>
        <p:nvCxnSpPr>
          <p:cNvPr id="52" name="Connecteur droit avec flèche 51"/>
          <p:cNvCxnSpPr>
            <a:stCxn id="10" idx="5"/>
            <a:endCxn id="13" idx="7"/>
          </p:cNvCxnSpPr>
          <p:nvPr/>
        </p:nvCxnSpPr>
        <p:spPr>
          <a:xfrm>
            <a:off x="6203262" y="2956505"/>
            <a:ext cx="198000" cy="147586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7" idx="5"/>
            <a:endCxn id="10" idx="3"/>
          </p:cNvCxnSpPr>
          <p:nvPr/>
        </p:nvCxnSpPr>
        <p:spPr>
          <a:xfrm flipV="1">
            <a:off x="5328443" y="2956505"/>
            <a:ext cx="594807" cy="64649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9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3BC3E-022D-040B-15E5-E29F83B9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Instruction de base : For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88417-BC8A-B55A-3736-1E7CBCEB3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F671EF-5D4C-50F9-DD42-2FA9BF17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9638E6-408E-B59F-AB64-E662E913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50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02989-9B7F-30FC-E199-3982210F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Instruction de base : Do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6EE8BF-BD2B-3045-FCAC-D0F21BEF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0241E6-62EF-9B9B-C219-5FDCF5C4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B2756B-63BA-83D2-80F6-1A3751A2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13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AE333-9DD1-C70B-C1FD-B0F2F1E4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première fonction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D5322B-6421-5B6F-E3EA-2BC81955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23CFB1-B42A-5C44-F61B-D3614400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CF345A-D1B4-673D-ADBC-BD83ED0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4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63A40-3A3A-D530-5B2F-61DB2BD8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A programmer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1DEB2-8CD6-59C1-47C8-5AEA7DBE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Retourner la valeur absolue </a:t>
            </a:r>
          </a:p>
          <a:p>
            <a:r>
              <a:rPr lang="fr-FR" dirty="0"/>
              <a:t>Retourner le plus petit élément d’une liste </a:t>
            </a:r>
          </a:p>
          <a:p>
            <a:r>
              <a:rPr lang="fr-FR" dirty="0"/>
              <a:t>Calculer le triangle de Pascal </a:t>
            </a:r>
          </a:p>
          <a:p>
            <a:r>
              <a:rPr lang="fr-FR" dirty="0"/>
              <a:t>Calculer la suite des n premiers entiers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8A64C9-2AD4-18ED-A33F-5E7AB6DB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9F080-CC70-93BE-6FBB-90EA55C5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02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F58B03D-F8B8-24EE-25CA-5AAD72D4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Séance 2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CB70FBD-74C8-AFA8-00EB-426F201D8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6C5633-2270-D715-2890-640A0E68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C715E8-C078-4E3F-61DC-15CBBC5D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54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F2B97E7-BACE-E920-6532-DD6562E1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des exercices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B15911F-9AC0-2F36-96D5-3FDE8A9C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C41E6-CA6D-E909-E6E0-09322EFA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20A316-5C2C-3594-ECB6-E67566BB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87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A847F2-4A3F-8EC0-A1C9-596FC790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Rappel de programmation Objet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544AE-9EB9-AA97-361A-7A3A543FB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71CDC5-5531-1185-850D-7EF5A905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B3E283-1AE6-F1A9-3238-F7DA9EA6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7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3741" y="623275"/>
            <a:ext cx="4936378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4087656" y="1056640"/>
            <a:ext cx="4349961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900" spc="-150" dirty="0" err="1">
                <a:solidFill>
                  <a:schemeClr val="tx1"/>
                </a:solidFill>
              </a:rPr>
              <a:t>Calcul</a:t>
            </a:r>
            <a:r>
              <a:rPr lang="en-US" sz="4900" spc="-150" dirty="0">
                <a:solidFill>
                  <a:schemeClr val="tx1"/>
                </a:solidFill>
              </a:rPr>
              <a:t> de chemins</a:t>
            </a:r>
            <a:br>
              <a:rPr lang="en-US" sz="4900" spc="-150" dirty="0">
                <a:solidFill>
                  <a:schemeClr val="tx1"/>
                </a:solidFill>
              </a:rPr>
            </a:br>
            <a:br>
              <a:rPr lang="en-US" sz="4900" spc="-150" dirty="0">
                <a:solidFill>
                  <a:schemeClr val="tx1"/>
                </a:solidFill>
              </a:rPr>
            </a:br>
            <a:r>
              <a:rPr lang="en-US" sz="4900" spc="-150" dirty="0">
                <a:solidFill>
                  <a:schemeClr val="tx1"/>
                </a:solidFill>
              </a:rPr>
              <a:t>Le </a:t>
            </a:r>
            <a:r>
              <a:rPr lang="en-US" sz="4900" spc="-150" dirty="0" err="1">
                <a:solidFill>
                  <a:schemeClr val="tx1"/>
                </a:solidFill>
              </a:rPr>
              <a:t>projet</a:t>
            </a:r>
            <a:r>
              <a:rPr lang="en-US" sz="4900" spc="-150" dirty="0">
                <a:solidFill>
                  <a:schemeClr val="tx1"/>
                </a:solidFill>
              </a:rPr>
              <a:t> </a:t>
            </a:r>
            <a:r>
              <a:rPr lang="en-US" sz="4900" spc="-150" dirty="0" err="1">
                <a:solidFill>
                  <a:schemeClr val="tx1"/>
                </a:solidFill>
              </a:rPr>
              <a:t>Geovelo</a:t>
            </a:r>
            <a:endParaRPr lang="en-US" sz="4900" spc="-150" dirty="0">
              <a:solidFill>
                <a:schemeClr val="tx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4A2038D-E18E-BE72-D0B4-68757C7B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E4FCF9-B366-A986-FE87-F8A0A06B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6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9291F-0714-55EA-E379-20F5FCF0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 cette option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92AD5F-D06B-48F4-791E-10E294D8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24873"/>
          </a:xfrm>
        </p:spPr>
        <p:txBody>
          <a:bodyPr/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b="0" i="0" u="none" strike="noStrike" dirty="0">
                <a:effectLst/>
              </a:rPr>
              <a:t>Vous montrez quelques aspects de l’informatique</a:t>
            </a:r>
            <a:endParaRPr lang="fr-FR" sz="1800" b="0" dirty="0">
              <a:effectLst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b="0" i="0" u="none" strike="noStrike" dirty="0">
                <a:effectLst/>
              </a:rPr>
              <a:t>Vous faire aimer ce champ disciplinaire</a:t>
            </a:r>
            <a:endParaRPr lang="fr-FR" sz="1800" b="0" dirty="0">
              <a:effectLst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sz="1800" b="0" i="0" u="none" strike="noStrike" dirty="0">
                <a:effectLst/>
              </a:rPr>
              <a:t>Compétences informatiques :</a:t>
            </a:r>
            <a:r>
              <a:rPr lang="fr-FR" sz="1800" dirty="0"/>
              <a:t> </a:t>
            </a:r>
            <a:r>
              <a:rPr lang="fr-FR" sz="1800" b="0" i="0" u="none" strike="noStrike" dirty="0">
                <a:effectLst/>
              </a:rPr>
              <a:t>conception, réalisation, mise en œuvre de logiciels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800" b="0" i="0" u="none" strike="noStrike" dirty="0">
              <a:effectLst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</a:rPr>
              <a:t>Prise en main des outils informatiques utilisés (langage, environnement) Compléter un programme qui leur sera fourni. 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</a:rPr>
              <a:t>Illustrer par un exemple le comportement « intelligent » d’un programme.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</a:rPr>
              <a:t>Mise en évidence des outils algorithmiques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</a:rPr>
              <a:t>Mise en place d’une « intelligence artificielle ». 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1A8CC6-FD6E-EB29-8247-64B4AC84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4EB287-A06D-48EF-8C88-79F15382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143097D-67EF-B408-437D-CF2C2232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F29680-6BA5-017C-5FDB-C887D3E3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001"/>
            <a:ext cx="8179448" cy="5222872"/>
          </a:xfrm>
        </p:spPr>
        <p:txBody>
          <a:bodyPr numCol="2" spcCol="216000">
            <a:normAutofit/>
          </a:bodyPr>
          <a:lstStyle/>
          <a:p>
            <a:pPr>
              <a:lnSpc>
                <a:spcPct val="100000"/>
              </a:lnSpc>
            </a:pPr>
            <a:r>
              <a:rPr lang="fr-FR" b="1" dirty="0"/>
              <a:t>Séance 1 :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Présentation des problèmes de meilleurs chemins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Les algorithmes de références : algorithmes de Dijkstra 	</a:t>
            </a:r>
          </a:p>
          <a:p>
            <a:pPr>
              <a:lnSpc>
                <a:spcPct val="100000"/>
              </a:lnSpc>
            </a:pPr>
            <a:r>
              <a:rPr lang="fr-FR" b="1" dirty="0"/>
              <a:t>Séance 2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Reprise de l’algorithme de Dijkstra et mise en œuvre sur quelques exemples ‘papier’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Présentation de la structure de code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Codage de la version 0.0 de Dijkstra </a:t>
            </a:r>
          </a:p>
          <a:p>
            <a:pPr>
              <a:lnSpc>
                <a:spcPct val="100000"/>
              </a:lnSpc>
            </a:pPr>
            <a:r>
              <a:rPr lang="fr-FR" b="1" dirty="0"/>
              <a:t>Séance 3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Codage de la version 0.0 de Dijkstra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Version 0.1 : One-to-one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Version 1.0 : Codage de Dijkstra avec une liste de candidats</a:t>
            </a:r>
          </a:p>
          <a:p>
            <a:pPr>
              <a:lnSpc>
                <a:spcPct val="100000"/>
              </a:lnSpc>
            </a:pPr>
            <a:r>
              <a:rPr lang="fr-FR" b="1" dirty="0"/>
              <a:t>Séance 4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Version 2.0 : utilisation des informations géographiques pour guider la recherche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Version 2.1 : optimiser le calcul des distances</a:t>
            </a:r>
          </a:p>
          <a:p>
            <a:pPr>
              <a:lnSpc>
                <a:spcPct val="100000"/>
              </a:lnSpc>
            </a:pPr>
            <a:r>
              <a:rPr lang="fr-FR" b="1" dirty="0"/>
              <a:t>Séance 5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Prendre en compte plusieurs critères : une combinaison linéaire des critères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Bonus : énumération des chemins non dominés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97B2BD-CF0B-481C-BB80-AC098E8B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21FB9-81AD-152E-1235-1436D355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51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201548"/>
            <a:ext cx="5568950" cy="904874"/>
          </a:xfrm>
        </p:spPr>
        <p:txBody>
          <a:bodyPr/>
          <a:lstStyle/>
          <a:p>
            <a:r>
              <a:rPr lang="fr-FR" dirty="0"/>
              <a:t>Plan de la présentation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250302"/>
            <a:ext cx="4975999" cy="56076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Présentation du projet de recherche </a:t>
            </a:r>
          </a:p>
          <a:p>
            <a:pPr>
              <a:lnSpc>
                <a:spcPct val="100000"/>
              </a:lnSpc>
            </a:pPr>
            <a:r>
              <a:rPr lang="fr-FR" dirty="0"/>
              <a:t>Le calcul d’itinéraires : un seul critère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Algorithme de Dijkstra</a:t>
            </a:r>
          </a:p>
          <a:p>
            <a:pPr lvl="2">
              <a:lnSpc>
                <a:spcPct val="100000"/>
              </a:lnSpc>
            </a:pPr>
            <a:r>
              <a:rPr lang="fr-FR" dirty="0"/>
              <a:t>Version de base  One-to-all -&gt; one-to-one</a:t>
            </a:r>
          </a:p>
          <a:p>
            <a:pPr lvl="2">
              <a:lnSpc>
                <a:spcPct val="100000"/>
              </a:lnSpc>
            </a:pPr>
            <a:r>
              <a:rPr lang="fr-FR" dirty="0"/>
              <a:t>Exemples </a:t>
            </a:r>
          </a:p>
          <a:p>
            <a:pPr lvl="2">
              <a:lnSpc>
                <a:spcPct val="100000"/>
              </a:lnSpc>
            </a:pPr>
            <a:r>
              <a:rPr lang="fr-FR" dirty="0"/>
              <a:t>Amélioration : la liste des candidats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Structure Python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A* : une optimisation efficace</a:t>
            </a:r>
          </a:p>
          <a:p>
            <a:pPr lvl="2">
              <a:lnSpc>
                <a:spcPct val="100000"/>
              </a:lnSpc>
            </a:pPr>
            <a:r>
              <a:rPr lang="fr-FR" dirty="0"/>
              <a:t>L’utilisation des coordonnées géographiques</a:t>
            </a:r>
          </a:p>
          <a:p>
            <a:pPr lvl="2">
              <a:lnSpc>
                <a:spcPct val="100000"/>
              </a:lnSpc>
            </a:pPr>
            <a:r>
              <a:rPr lang="fr-FR" dirty="0"/>
              <a:t>Un calcul </a:t>
            </a:r>
            <a:r>
              <a:rPr lang="fr-FR" dirty="0" err="1"/>
              <a:t>optimlisé</a:t>
            </a: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Le cas où plusieurs critères sont considérés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Pourquoi le problème devient difficile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Calcul d’une solution de meilleur compromis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Construction du front de Pareto : énumération de toutes les « meilleures solution »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Cours </a:t>
            </a:r>
            <a:r>
              <a:rPr lang="fr-FR" dirty="0" err="1"/>
              <a:t>PeiP</a:t>
            </a:r>
            <a:r>
              <a:rPr lang="fr-FR" dirty="0"/>
              <a:t> 2023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21</a:t>
            </a:fld>
            <a:endParaRPr lang="fr-FR"/>
          </a:p>
        </p:txBody>
      </p:sp>
      <p:pic>
        <p:nvPicPr>
          <p:cNvPr id="7" name="Image 6" descr="Une image contenant dessin, croquis, art, carte&#10;&#10;Description générée automatiquement">
            <a:extLst>
              <a:ext uri="{FF2B5EF4-FFF2-40B4-BE49-F238E27FC236}">
                <a16:creationId xmlns:a16="http://schemas.microsoft.com/office/drawing/2014/main" id="{DCE848A3-2BDF-67D9-794A-54B6BA34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49" y="1559524"/>
            <a:ext cx="3348851" cy="2459745"/>
          </a:xfrm>
          <a:prstGeom prst="rect">
            <a:avLst/>
          </a:prstGeom>
        </p:spPr>
      </p:pic>
      <p:pic>
        <p:nvPicPr>
          <p:cNvPr id="9" name="Image 8" descr="Une image contenant dessin, croquis, illustration, carte&#10;&#10;Description générée automatiquement">
            <a:extLst>
              <a:ext uri="{FF2B5EF4-FFF2-40B4-BE49-F238E27FC236}">
                <a16:creationId xmlns:a16="http://schemas.microsoft.com/office/drawing/2014/main" id="{62FE65B7-A681-90AC-6A5F-A497CA645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55" y="4254560"/>
            <a:ext cx="3435430" cy="24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Présentation du projet GEOVELO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EDD800-995F-16B5-7F2C-3D7BFF9E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E7E85A-2953-F225-FCB5-6DF95164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 descr="Une image contenant Police, Graphique, logo, typographie&#10;&#10;Description générée automatiquement">
            <a:extLst>
              <a:ext uri="{FF2B5EF4-FFF2-40B4-BE49-F238E27FC236}">
                <a16:creationId xmlns:a16="http://schemas.microsoft.com/office/drawing/2014/main" id="{A2246F72-FE2E-16D6-45B5-8A832C2E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676" y="1170800"/>
            <a:ext cx="1830745" cy="4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Les acteurs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8920" y="1439864"/>
            <a:ext cx="6226221" cy="516731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fr-FR" dirty="0"/>
              <a:t>La compagnie des mobilités (startup sur Tours)</a:t>
            </a:r>
          </a:p>
          <a:p>
            <a:pPr>
              <a:lnSpc>
                <a:spcPct val="110000"/>
              </a:lnSpc>
            </a:pPr>
            <a:r>
              <a:rPr lang="fr-FR" dirty="0"/>
              <a:t>Le Laboratoire d’Informatique Fondamentale et Appliquée de Tours de l’Université de Tours : </a:t>
            </a:r>
            <a:r>
              <a:rPr lang="fr-FR" dirty="0">
                <a:solidFill>
                  <a:srgbClr val="80B606"/>
                </a:solidFill>
              </a:rPr>
              <a:t>Emmanuel Néron, </a:t>
            </a:r>
            <a:r>
              <a:rPr lang="fr-FR" dirty="0" err="1">
                <a:solidFill>
                  <a:srgbClr val="80B606"/>
                </a:solidFill>
              </a:rPr>
              <a:t>Tifenn</a:t>
            </a:r>
            <a:r>
              <a:rPr lang="fr-FR" dirty="0">
                <a:solidFill>
                  <a:srgbClr val="80B606"/>
                </a:solidFill>
              </a:rPr>
              <a:t> Rault</a:t>
            </a:r>
            <a:endParaRPr lang="fr-FR" dirty="0"/>
          </a:p>
          <a:p>
            <a:pPr>
              <a:lnSpc>
                <a:spcPct val="110000"/>
              </a:lnSpc>
            </a:pPr>
            <a:r>
              <a:rPr lang="fr-FR" dirty="0"/>
              <a:t>Encadrant industriel : </a:t>
            </a:r>
            <a:r>
              <a:rPr lang="fr-FR" dirty="0">
                <a:solidFill>
                  <a:schemeClr val="accent6"/>
                </a:solidFill>
              </a:rPr>
              <a:t>Gael </a:t>
            </a:r>
            <a:r>
              <a:rPr lang="fr-FR" dirty="0" err="1">
                <a:solidFill>
                  <a:schemeClr val="accent6"/>
                </a:solidFill>
              </a:rPr>
              <a:t>Sauvanet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(directeur scientifique) – Ingénieur Polytech Tours 2008, Thèse de doctorat en 2011</a:t>
            </a:r>
          </a:p>
          <a:p>
            <a:pPr>
              <a:lnSpc>
                <a:spcPct val="110000"/>
              </a:lnSpc>
            </a:pPr>
            <a:r>
              <a:rPr lang="fr-FR" dirty="0"/>
              <a:t>Etudiant thèse de Doctorat </a:t>
            </a:r>
            <a:r>
              <a:rPr lang="fr-FR" dirty="0">
                <a:solidFill>
                  <a:srgbClr val="80B606"/>
                </a:solidFill>
              </a:rPr>
              <a:t>: Felix </a:t>
            </a:r>
            <a:r>
              <a:rPr lang="fr-FR" dirty="0" err="1">
                <a:solidFill>
                  <a:srgbClr val="80B606"/>
                </a:solidFill>
              </a:rPr>
              <a:t>Repusseau</a:t>
            </a:r>
            <a:endParaRPr lang="fr-FR" dirty="0">
              <a:solidFill>
                <a:srgbClr val="80B606"/>
              </a:solidFill>
            </a:endParaRPr>
          </a:p>
          <a:p>
            <a:pPr lvl="1">
              <a:lnSpc>
                <a:spcPct val="110000"/>
              </a:lnSpc>
            </a:pPr>
            <a:r>
              <a:rPr lang="fr-FR" dirty="0"/>
              <a:t>Ingénieur Polytech Clermont– Mathématique Appliquées (</a:t>
            </a:r>
            <a:r>
              <a:rPr lang="fr-FR" dirty="0" err="1"/>
              <a:t>PeiP</a:t>
            </a:r>
            <a:r>
              <a:rPr lang="fr-FR" dirty="0"/>
              <a:t> Polytech Tours)</a:t>
            </a:r>
          </a:p>
          <a:p>
            <a:pPr>
              <a:lnSpc>
                <a:spcPct val="110000"/>
              </a:lnSpc>
            </a:pPr>
            <a:r>
              <a:rPr lang="fr-FR" dirty="0"/>
              <a:t>Soutenu par l’ANRT (Dispositif CIFRE)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r>
              <a:rPr lang="fr-FR" dirty="0"/>
              <a:t>De nombreux projets d’étudiants, de stages, de contrat de professionnalisation, etc….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/>
          <a:srcRect r="80588" b="66407"/>
          <a:stretch/>
        </p:blipFill>
        <p:spPr>
          <a:xfrm>
            <a:off x="569775" y="4740062"/>
            <a:ext cx="1291860" cy="648878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8E74BB-F100-9A38-4AD6-24D559D3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B9B0A9-5C02-0EBA-8D8B-7679745F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23</a:t>
            </a:fld>
            <a:endParaRPr lang="fr-FR"/>
          </a:p>
        </p:txBody>
      </p:sp>
      <p:pic>
        <p:nvPicPr>
          <p:cNvPr id="9" name="Image 8" descr="Une image contenant Police, Graphique, logo, typographie&#10;&#10;Description générée automatiquement">
            <a:extLst>
              <a:ext uri="{FF2B5EF4-FFF2-40B4-BE49-F238E27FC236}">
                <a16:creationId xmlns:a16="http://schemas.microsoft.com/office/drawing/2014/main" id="{394E5AFD-B6D9-3B40-E38E-0F0B9F3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9" y="3363120"/>
            <a:ext cx="2552700" cy="6604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B8BEDF2-9169-28C5-6746-AD0CDB52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89" t="33036" r="37636" b="29600"/>
          <a:stretch/>
        </p:blipFill>
        <p:spPr>
          <a:xfrm rot="5400000">
            <a:off x="888161" y="5475287"/>
            <a:ext cx="700736" cy="1670868"/>
          </a:xfrm>
          <a:prstGeom prst="rect">
            <a:avLst/>
          </a:prstGeom>
        </p:spPr>
      </p:pic>
      <p:pic>
        <p:nvPicPr>
          <p:cNvPr id="13" name="Image 12" descr="Une image contenant texte, Police, logo, conception&#10;&#10;Description générée automatiquement">
            <a:extLst>
              <a:ext uri="{FF2B5EF4-FFF2-40B4-BE49-F238E27FC236}">
                <a16:creationId xmlns:a16="http://schemas.microsoft.com/office/drawing/2014/main" id="{FCA8C9C6-9331-042F-C581-F98CCF4B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71" y="2198160"/>
            <a:ext cx="1670868" cy="8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L’origine du projet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28109" y="1616033"/>
            <a:ext cx="5018562" cy="50307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Promouvoir le vélo comme mode de transport alternatif </a:t>
            </a:r>
            <a:r>
              <a:rPr lang="fr-FR" b="1" dirty="0">
                <a:solidFill>
                  <a:schemeClr val="accent6"/>
                </a:solidFill>
              </a:rPr>
              <a:t>: politiques publiques</a:t>
            </a:r>
          </a:p>
          <a:p>
            <a:pPr>
              <a:lnSpc>
                <a:spcPct val="100000"/>
              </a:lnSpc>
            </a:pPr>
            <a:r>
              <a:rPr lang="fr-FR" dirty="0">
                <a:solidFill>
                  <a:srgbClr val="80B606"/>
                </a:solidFill>
              </a:rPr>
              <a:t> </a:t>
            </a:r>
            <a:r>
              <a:rPr lang="fr-FR" dirty="0"/>
              <a:t>Nécessité d’un outil de calcul d’itinéraire et de guidage adapté au Vélo</a:t>
            </a:r>
          </a:p>
          <a:p>
            <a:pPr lvl="1">
              <a:lnSpc>
                <a:spcPct val="100000"/>
              </a:lnSpc>
            </a:pPr>
            <a:r>
              <a:rPr lang="fr-FR" b="1" dirty="0">
                <a:solidFill>
                  <a:schemeClr val="accent6"/>
                </a:solidFill>
              </a:rPr>
              <a:t>Distance</a:t>
            </a:r>
            <a:r>
              <a:rPr lang="fr-FR" dirty="0"/>
              <a:t>, Temps, </a:t>
            </a:r>
            <a:r>
              <a:rPr lang="fr-FR" b="1" dirty="0">
                <a:solidFill>
                  <a:schemeClr val="accent6"/>
                </a:solidFill>
              </a:rPr>
              <a:t>Sécurité</a:t>
            </a:r>
            <a:r>
              <a:rPr lang="fr-FR" dirty="0"/>
              <a:t>, Effort …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(thèse de Gael </a:t>
            </a:r>
            <a:r>
              <a:rPr lang="fr-FR" dirty="0" err="1"/>
              <a:t>Sauvanet</a:t>
            </a:r>
            <a:r>
              <a:rPr lang="fr-FR" dirty="0"/>
              <a:t> (2011), Thèse de Antoine </a:t>
            </a:r>
            <a:r>
              <a:rPr lang="fr-FR" dirty="0" err="1"/>
              <a:t>Giret</a:t>
            </a:r>
            <a:r>
              <a:rPr lang="fr-FR" dirty="0"/>
              <a:t> : </a:t>
            </a:r>
            <a:r>
              <a:rPr lang="fr-FR" dirty="0" err="1"/>
              <a:t>Kergosien</a:t>
            </a:r>
            <a:r>
              <a:rPr lang="fr-FR" dirty="0"/>
              <a:t> et al. 2021)</a:t>
            </a:r>
          </a:p>
          <a:p>
            <a:pPr lvl="1"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Utilisation des données utilisateurs pour </a:t>
            </a:r>
            <a:r>
              <a:rPr lang="fr-FR" b="1" dirty="0">
                <a:solidFill>
                  <a:schemeClr val="accent6"/>
                </a:solidFill>
              </a:rPr>
              <a:t>proposer des améliorations du réseau cyclable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Utiliser les traces GPS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S’adresse aux collectivités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Thèse de Felix </a:t>
            </a:r>
            <a:r>
              <a:rPr lang="fr-FR" dirty="0" err="1"/>
              <a:t>Repusseau</a:t>
            </a:r>
            <a:r>
              <a:rPr lang="fr-FR" dirty="0"/>
              <a:t> (2023, -)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5077B41-37FD-781D-D2EB-765330C9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0FE6978-6E6A-98ED-388B-642CEC64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24</a:t>
            </a:fld>
            <a:endParaRPr lang="fr-FR"/>
          </a:p>
        </p:txBody>
      </p:sp>
      <p:pic>
        <p:nvPicPr>
          <p:cNvPr id="10" name="Image 9" descr="Une image contenant capture d’écran, texte, Tracé, ligne&#10;&#10;Description générée automatiquement">
            <a:extLst>
              <a:ext uri="{FF2B5EF4-FFF2-40B4-BE49-F238E27FC236}">
                <a16:creationId xmlns:a16="http://schemas.microsoft.com/office/drawing/2014/main" id="{D22B866E-43EB-4A6E-FE04-E505D8E6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0" y="1598696"/>
            <a:ext cx="3451036" cy="194919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A236A87-0DAA-B644-5AC0-6B6C95A06B89}"/>
              </a:ext>
            </a:extLst>
          </p:cNvPr>
          <p:cNvSpPr txBox="1"/>
          <p:nvPr/>
        </p:nvSpPr>
        <p:spPr>
          <a:xfrm>
            <a:off x="288860" y="3735810"/>
            <a:ext cx="32746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6"/>
                </a:solidFill>
              </a:rPr>
              <a:t>Passer au vélo (électrique ou non) est une contribution modeste, mais très abordable, aux efforts globaux de réductions des émissions de CO2 (GIEC 2022)</a:t>
            </a:r>
          </a:p>
        </p:txBody>
      </p:sp>
    </p:spTree>
    <p:extLst>
      <p:ext uri="{BB962C8B-B14F-4D97-AF65-F5344CB8AC3E}">
        <p14:creationId xmlns:p14="http://schemas.microsoft.com/office/powerpoint/2010/main" val="146275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rrondir un rectangle avec un coin diagonal 120"/>
          <p:cNvSpPr/>
          <p:nvPr/>
        </p:nvSpPr>
        <p:spPr>
          <a:xfrm>
            <a:off x="1416213" y="4830054"/>
            <a:ext cx="4906784" cy="185031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76200" cmpd="sng">
                <a:solidFill>
                  <a:schemeClr val="bg1"/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rapide panorama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802" y="1536191"/>
            <a:ext cx="932070" cy="85062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16" y="2367223"/>
            <a:ext cx="1282700" cy="1714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1" y="3238781"/>
            <a:ext cx="815886" cy="11728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61" y="2908887"/>
            <a:ext cx="815886" cy="11728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77394" y="2160250"/>
            <a:ext cx="493776" cy="95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7"/>
          <a:srcRect l="36305" r="18623" b="10401"/>
          <a:stretch/>
        </p:blipFill>
        <p:spPr>
          <a:xfrm>
            <a:off x="6318501" y="2561047"/>
            <a:ext cx="1238295" cy="1513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Ellipse 20"/>
          <p:cNvSpPr/>
          <p:nvPr/>
        </p:nvSpPr>
        <p:spPr>
          <a:xfrm>
            <a:off x="4425729" y="5451941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864206" y="5661292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066903" y="5089065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4487421" y="5909141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4744483" y="6307142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5319197" y="5634737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5489218" y="6013817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5772735" y="5756741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5152842" y="6318617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5500612" y="6471017"/>
            <a:ext cx="181415" cy="2093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21" idx="0"/>
            <a:endCxn id="23" idx="1"/>
          </p:cNvCxnSpPr>
          <p:nvPr/>
        </p:nvCxnSpPr>
        <p:spPr>
          <a:xfrm flipV="1">
            <a:off x="4516437" y="5119724"/>
            <a:ext cx="577034" cy="332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21" idx="6"/>
            <a:endCxn id="22" idx="1"/>
          </p:cNvCxnSpPr>
          <p:nvPr/>
        </p:nvCxnSpPr>
        <p:spPr>
          <a:xfrm>
            <a:off x="4607144" y="5556617"/>
            <a:ext cx="283630" cy="135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26" idx="5"/>
            <a:endCxn id="29" idx="1"/>
          </p:cNvCxnSpPr>
          <p:nvPr/>
        </p:nvCxnSpPr>
        <p:spPr>
          <a:xfrm flipH="1">
            <a:off x="5179410" y="5813429"/>
            <a:ext cx="294634" cy="53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26" idx="5"/>
            <a:endCxn id="27" idx="1"/>
          </p:cNvCxnSpPr>
          <p:nvPr/>
        </p:nvCxnSpPr>
        <p:spPr>
          <a:xfrm>
            <a:off x="5474044" y="5813429"/>
            <a:ext cx="41742" cy="231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28" idx="1"/>
          </p:cNvCxnSpPr>
          <p:nvPr/>
        </p:nvCxnSpPr>
        <p:spPr>
          <a:xfrm flipV="1">
            <a:off x="5500612" y="5787400"/>
            <a:ext cx="298691" cy="26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23" idx="5"/>
            <a:endCxn id="28" idx="2"/>
          </p:cNvCxnSpPr>
          <p:nvPr/>
        </p:nvCxnSpPr>
        <p:spPr>
          <a:xfrm>
            <a:off x="5221750" y="5267757"/>
            <a:ext cx="550985" cy="59366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30" idx="1"/>
            <a:endCxn id="27" idx="4"/>
          </p:cNvCxnSpPr>
          <p:nvPr/>
        </p:nvCxnSpPr>
        <p:spPr>
          <a:xfrm flipV="1">
            <a:off x="5527180" y="6223168"/>
            <a:ext cx="52746" cy="27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>
            <a:stCxn id="24" idx="5"/>
            <a:endCxn id="25" idx="1"/>
          </p:cNvCxnSpPr>
          <p:nvPr/>
        </p:nvCxnSpPr>
        <p:spPr>
          <a:xfrm>
            <a:off x="4642268" y="6087833"/>
            <a:ext cx="128783" cy="249968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22" idx="4"/>
            <a:endCxn id="24" idx="6"/>
          </p:cNvCxnSpPr>
          <p:nvPr/>
        </p:nvCxnSpPr>
        <p:spPr>
          <a:xfrm flipH="1">
            <a:off x="4668836" y="5870643"/>
            <a:ext cx="286078" cy="143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endCxn id="26" idx="2"/>
          </p:cNvCxnSpPr>
          <p:nvPr/>
        </p:nvCxnSpPr>
        <p:spPr>
          <a:xfrm flipV="1">
            <a:off x="5045621" y="5739413"/>
            <a:ext cx="273576" cy="4798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cxnSpLocks/>
            <a:stCxn id="18" idx="1"/>
            <a:endCxn id="9" idx="0"/>
          </p:cNvCxnSpPr>
          <p:nvPr/>
        </p:nvCxnSpPr>
        <p:spPr>
          <a:xfrm flipV="1">
            <a:off x="2671170" y="2367223"/>
            <a:ext cx="1282496" cy="269168"/>
          </a:xfrm>
          <a:prstGeom prst="curvedConnector4">
            <a:avLst>
              <a:gd name="adj1" fmla="val 24996"/>
              <a:gd name="adj2" fmla="val 258425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3"/>
          <p:cNvCxnSpPr>
            <a:cxnSpLocks/>
            <a:stCxn id="18" idx="2"/>
            <a:endCxn id="9" idx="2"/>
          </p:cNvCxnSpPr>
          <p:nvPr/>
        </p:nvCxnSpPr>
        <p:spPr>
          <a:xfrm rot="16200000" flipH="1">
            <a:off x="2704379" y="2832435"/>
            <a:ext cx="969191" cy="1529384"/>
          </a:xfrm>
          <a:prstGeom prst="curvedConnector3">
            <a:avLst>
              <a:gd name="adj1" fmla="val 123587"/>
            </a:avLst>
          </a:prstGeom>
          <a:ln w="76200" cmpd="sng">
            <a:solidFill>
              <a:schemeClr val="accent1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3"/>
          <p:cNvCxnSpPr>
            <a:cxnSpLocks/>
            <a:stCxn id="9" idx="0"/>
            <a:endCxn id="6" idx="1"/>
          </p:cNvCxnSpPr>
          <p:nvPr/>
        </p:nvCxnSpPr>
        <p:spPr>
          <a:xfrm rot="5400000" flipH="1" flipV="1">
            <a:off x="4528375" y="1386796"/>
            <a:ext cx="405718" cy="1555136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73"/>
          <p:cNvCxnSpPr>
            <a:cxnSpLocks/>
            <a:stCxn id="6" idx="2"/>
            <a:endCxn id="9" idx="3"/>
          </p:cNvCxnSpPr>
          <p:nvPr/>
        </p:nvCxnSpPr>
        <p:spPr>
          <a:xfrm rot="5400000">
            <a:off x="4866100" y="2115735"/>
            <a:ext cx="837655" cy="1379821"/>
          </a:xfrm>
          <a:prstGeom prst="curvedConnector2">
            <a:avLst/>
          </a:prstGeom>
          <a:ln w="57150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lèche vers la gauche 98"/>
          <p:cNvSpPr/>
          <p:nvPr/>
        </p:nvSpPr>
        <p:spPr>
          <a:xfrm rot="16016998">
            <a:off x="3990698" y="4213533"/>
            <a:ext cx="448427" cy="30499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Flèche vers la gauche 99"/>
          <p:cNvSpPr/>
          <p:nvPr/>
        </p:nvSpPr>
        <p:spPr>
          <a:xfrm>
            <a:off x="6363031" y="5466588"/>
            <a:ext cx="653200" cy="36175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" name="Image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5142150"/>
            <a:ext cx="1905000" cy="127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" name="Image 121"/>
          <p:cNvPicPr>
            <a:picLocks noChangeAspect="1"/>
          </p:cNvPicPr>
          <p:nvPr/>
        </p:nvPicPr>
        <p:blipFill rotWithShape="1">
          <a:blip r:embed="rId9"/>
          <a:srcRect b="39258"/>
          <a:stretch/>
        </p:blipFill>
        <p:spPr>
          <a:xfrm>
            <a:off x="7810552" y="2044142"/>
            <a:ext cx="893406" cy="1534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939" y="4619769"/>
            <a:ext cx="1937124" cy="19371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4" name="ZoneTexte 123"/>
          <p:cNvSpPr txBox="1"/>
          <p:nvPr/>
        </p:nvSpPr>
        <p:spPr>
          <a:xfrm>
            <a:off x="1674544" y="4413377"/>
            <a:ext cx="234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0B606"/>
                </a:solidFill>
                <a:latin typeface="Calibri"/>
                <a:cs typeface="Calibri"/>
              </a:rPr>
              <a:t>Moteur d’optimisation</a:t>
            </a:r>
          </a:p>
        </p:txBody>
      </p:sp>
      <p:sp>
        <p:nvSpPr>
          <p:cNvPr id="125" name="ZoneTexte 124"/>
          <p:cNvSpPr txBox="1"/>
          <p:nvPr/>
        </p:nvSpPr>
        <p:spPr>
          <a:xfrm>
            <a:off x="4322226" y="4255160"/>
            <a:ext cx="230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Calibri"/>
                <a:cs typeface="Calibri"/>
              </a:rPr>
              <a:t>Données </a:t>
            </a:r>
            <a:r>
              <a:rPr lang="fr-FR" dirty="0" err="1">
                <a:latin typeface="Calibri"/>
                <a:cs typeface="Calibri"/>
              </a:rPr>
              <a:t>géolocalisées</a:t>
            </a:r>
            <a:r>
              <a:rPr lang="fr-FR" dirty="0">
                <a:latin typeface="Calibri"/>
                <a:cs typeface="Calibri"/>
              </a:rPr>
              <a:t> </a:t>
            </a:r>
          </a:p>
          <a:p>
            <a:pPr algn="ctr"/>
            <a:r>
              <a:rPr lang="fr-FR" dirty="0">
                <a:latin typeface="Calibri"/>
                <a:cs typeface="Calibri"/>
              </a:rPr>
              <a:t> représentation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630A13-EAEB-6008-38CE-F369B588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4CCC99-620F-AF9D-7B5F-D7315538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7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185" y="2097281"/>
            <a:ext cx="6280765" cy="2852737"/>
          </a:xfrm>
        </p:spPr>
        <p:txBody>
          <a:bodyPr/>
          <a:lstStyle/>
          <a:p>
            <a:r>
              <a:rPr lang="fr-FR" dirty="0"/>
              <a:t>Le calcul d’itinéraires :</a:t>
            </a:r>
            <a:br>
              <a:rPr lang="fr-FR" dirty="0"/>
            </a:br>
            <a:r>
              <a:rPr lang="fr-FR" dirty="0"/>
              <a:t>un seul critère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68147" y="3188643"/>
            <a:ext cx="3775853" cy="2745627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Les données</a:t>
            </a:r>
          </a:p>
          <a:p>
            <a:pPr lvl="1"/>
            <a:r>
              <a:rPr lang="fr-FR" dirty="0"/>
              <a:t>Algorithme de Dijkstra</a:t>
            </a:r>
          </a:p>
          <a:p>
            <a:pPr lvl="2"/>
            <a:r>
              <a:rPr lang="fr-FR" dirty="0"/>
              <a:t>Version de base  One-to-all</a:t>
            </a:r>
          </a:p>
          <a:p>
            <a:pPr lvl="2"/>
            <a:r>
              <a:rPr lang="fr-FR" dirty="0"/>
              <a:t>Exemples </a:t>
            </a:r>
          </a:p>
          <a:p>
            <a:pPr lvl="2"/>
            <a:r>
              <a:rPr lang="fr-FR" dirty="0"/>
              <a:t>Amélioration : la liste des candidats , one to one</a:t>
            </a:r>
          </a:p>
          <a:p>
            <a:pPr lvl="1"/>
            <a:r>
              <a:rPr lang="fr-FR" dirty="0"/>
              <a:t>Structure Python </a:t>
            </a:r>
          </a:p>
          <a:p>
            <a:pPr lvl="1"/>
            <a:r>
              <a:rPr lang="fr-FR" dirty="0"/>
              <a:t>A* : une optimisation efficace</a:t>
            </a:r>
          </a:p>
          <a:p>
            <a:pPr lvl="2"/>
            <a:r>
              <a:rPr lang="fr-FR" dirty="0"/>
              <a:t>L’utilisation des coordonnées géographiques</a:t>
            </a:r>
          </a:p>
          <a:p>
            <a:pPr lvl="2"/>
            <a:r>
              <a:rPr lang="fr-FR" dirty="0"/>
              <a:t>Un calcul optimisé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98B1CB-9853-3E7A-D9C5-E36042B0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D38B97-B45B-2034-4662-7D1BC8DF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99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A6C14-809E-EBA7-28A8-911046D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3D3CF4-86A7-3959-DB41-A8A4C18E8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78E012-C67B-0ECE-978B-712E172E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B5BA95-536B-6F56-2AF8-063FB79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27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78FAE8C-6883-D416-84BC-E7DC37499F4C}"/>
              </a:ext>
            </a:extLst>
          </p:cNvPr>
          <p:cNvSpPr txBox="1">
            <a:spLocks/>
          </p:cNvSpPr>
          <p:nvPr/>
        </p:nvSpPr>
        <p:spPr>
          <a:xfrm>
            <a:off x="4814596" y="3520756"/>
            <a:ext cx="3953134" cy="25688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b="1" dirty="0">
                <a:solidFill>
                  <a:schemeClr val="accent6"/>
                </a:solidFill>
              </a:rPr>
              <a:t>Les données</a:t>
            </a:r>
          </a:p>
          <a:p>
            <a:pPr lvl="1"/>
            <a:r>
              <a:rPr lang="fr-FR" dirty="0"/>
              <a:t>Algorithme de Dijkstra</a:t>
            </a:r>
          </a:p>
          <a:p>
            <a:pPr lvl="2"/>
            <a:r>
              <a:rPr lang="fr-FR" dirty="0"/>
              <a:t>Version de base  One-to-all</a:t>
            </a:r>
          </a:p>
          <a:p>
            <a:pPr lvl="2"/>
            <a:r>
              <a:rPr lang="fr-FR" dirty="0"/>
              <a:t>Exemples </a:t>
            </a:r>
          </a:p>
          <a:p>
            <a:pPr lvl="2"/>
            <a:r>
              <a:rPr lang="fr-FR" dirty="0"/>
              <a:t>Amélioration : la liste des candidats , one to one</a:t>
            </a:r>
          </a:p>
          <a:p>
            <a:pPr lvl="1"/>
            <a:r>
              <a:rPr lang="fr-FR" dirty="0"/>
              <a:t>Structure Python </a:t>
            </a:r>
          </a:p>
          <a:p>
            <a:pPr lvl="1"/>
            <a:r>
              <a:rPr lang="fr-FR" dirty="0"/>
              <a:t>A* : une optimisation efficace</a:t>
            </a:r>
          </a:p>
          <a:p>
            <a:pPr lvl="2"/>
            <a:r>
              <a:rPr lang="fr-FR" dirty="0"/>
              <a:t>L’utilisation des coordonnées géographiques</a:t>
            </a:r>
          </a:p>
          <a:p>
            <a:pPr lvl="2"/>
            <a:r>
              <a:rPr lang="fr-FR" dirty="0"/>
              <a:t>Un calcul optimisé</a:t>
            </a:r>
          </a:p>
        </p:txBody>
      </p:sp>
    </p:spTree>
    <p:extLst>
      <p:ext uri="{BB962C8B-B14F-4D97-AF65-F5344CB8AC3E}">
        <p14:creationId xmlns:p14="http://schemas.microsoft.com/office/powerpoint/2010/main" val="115723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et graphe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8756" y="1187584"/>
            <a:ext cx="7662864" cy="1146102"/>
          </a:xfrm>
        </p:spPr>
        <p:txBody>
          <a:bodyPr>
            <a:normAutofit/>
          </a:bodyPr>
          <a:lstStyle/>
          <a:p>
            <a:r>
              <a:rPr lang="fr-FR" dirty="0"/>
              <a:t>On passe d’une carte à un objet manipulable formellement : </a:t>
            </a:r>
            <a:r>
              <a:rPr lang="fr-FR" b="1" dirty="0">
                <a:solidFill>
                  <a:srgbClr val="80B606"/>
                </a:solidFill>
              </a:rPr>
              <a:t>un graphe</a:t>
            </a:r>
          </a:p>
        </p:txBody>
      </p:sp>
      <p:pic>
        <p:nvPicPr>
          <p:cNvPr id="4" name="Image 3" descr="graphe1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6890"/>
          <a:stretch/>
        </p:blipFill>
        <p:spPr>
          <a:xfrm>
            <a:off x="370612" y="2732010"/>
            <a:ext cx="3427027" cy="32382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 descr="graphe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r="7454"/>
          <a:stretch/>
        </p:blipFill>
        <p:spPr>
          <a:xfrm>
            <a:off x="370612" y="2732011"/>
            <a:ext cx="3327367" cy="3238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 descr="graphe1c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r="9287"/>
          <a:stretch/>
        </p:blipFill>
        <p:spPr>
          <a:xfrm>
            <a:off x="370612" y="2696834"/>
            <a:ext cx="3311969" cy="32733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 descr="graphe1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74" y="2333686"/>
            <a:ext cx="4749176" cy="38280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0060332-D636-5A9E-540F-6A4E4224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9EC0A2-BCBF-9653-3320-7B6F704C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63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Graphe et Chemin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690689"/>
            <a:ext cx="4537710" cy="49387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Un </a:t>
            </a:r>
            <a:r>
              <a:rPr lang="fr-FR" b="1" dirty="0">
                <a:solidFill>
                  <a:schemeClr val="accent6"/>
                </a:solidFill>
              </a:rPr>
              <a:t>graphe</a:t>
            </a:r>
            <a:r>
              <a:rPr lang="fr-FR" dirty="0"/>
              <a:t> G(</a:t>
            </a:r>
            <a:r>
              <a:rPr lang="fr-FR" dirty="0" err="1"/>
              <a:t>V,A,d</a:t>
            </a:r>
            <a:r>
              <a:rPr lang="fr-FR" dirty="0"/>
              <a:t>) :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V ensemble de nœuds,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A ensemble d’arc,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d: </a:t>
            </a:r>
            <a:r>
              <a:rPr lang="fr-FR" dirty="0" err="1"/>
              <a:t>valuation</a:t>
            </a:r>
            <a:r>
              <a:rPr lang="fr-FR" dirty="0"/>
              <a:t> des arcs. </a:t>
            </a:r>
          </a:p>
          <a:p>
            <a:pPr>
              <a:lnSpc>
                <a:spcPct val="100000"/>
              </a:lnSpc>
            </a:pPr>
            <a:r>
              <a:rPr lang="fr-FR" dirty="0"/>
              <a:t>Un </a:t>
            </a:r>
            <a:r>
              <a:rPr lang="fr-FR" b="1" dirty="0">
                <a:solidFill>
                  <a:schemeClr val="accent6"/>
                </a:solidFill>
              </a:rPr>
              <a:t>chemin</a:t>
            </a:r>
            <a:r>
              <a:rPr lang="fr-FR" dirty="0"/>
              <a:t> est un ensemble d’arc contigus, la longueur d’un chemin est la somme des longueurs de ses arcs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Rem : si d’autre type de mesure pas nécessairement vrai (altitude min, pente moyenne, probabilité) </a:t>
            </a:r>
          </a:p>
          <a:p>
            <a:pPr>
              <a:lnSpc>
                <a:spcPct val="100000"/>
              </a:lnSpc>
            </a:pPr>
            <a:r>
              <a:rPr lang="fr-FR" dirty="0"/>
              <a:t>Soit un sommet s (</a:t>
            </a:r>
            <a:r>
              <a:rPr lang="fr-FR" b="1" dirty="0">
                <a:solidFill>
                  <a:schemeClr val="accent6"/>
                </a:solidFill>
              </a:rPr>
              <a:t>source</a:t>
            </a:r>
            <a:r>
              <a:rPr lang="fr-FR" dirty="0"/>
              <a:t>) et </a:t>
            </a:r>
            <a:r>
              <a:rPr lang="fr-FR" dirty="0" err="1"/>
              <a:t>t</a:t>
            </a:r>
            <a:r>
              <a:rPr lang="fr-FR" dirty="0"/>
              <a:t> (</a:t>
            </a:r>
            <a:r>
              <a:rPr lang="fr-FR" b="1" dirty="0">
                <a:solidFill>
                  <a:schemeClr val="accent6"/>
                </a:solidFill>
              </a:rPr>
              <a:t>destination</a:t>
            </a:r>
            <a:r>
              <a:rPr lang="fr-FR" dirty="0"/>
              <a:t>), on cherche un chemin reliant s à </a:t>
            </a:r>
            <a:r>
              <a:rPr lang="fr-FR" dirty="0" err="1"/>
              <a:t>t</a:t>
            </a:r>
            <a:r>
              <a:rPr lang="fr-FR" dirty="0"/>
              <a:t> de </a:t>
            </a:r>
            <a:r>
              <a:rPr lang="fr-FR" b="1" dirty="0">
                <a:solidFill>
                  <a:schemeClr val="accent6"/>
                </a:solidFill>
              </a:rPr>
              <a:t>longueur minimale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21D75E-BCD3-4385-45DA-0B0DA78F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22D9EE-840A-1192-D241-D8DEE743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29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8025816-A669-A8BF-4588-5D5984D2A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544" y="2072640"/>
            <a:ext cx="457200" cy="457200"/>
          </a:xfrm>
          <a:prstGeom prst="ellipse">
            <a:avLst/>
          </a:prstGeom>
          <a:solidFill>
            <a:schemeClr val="accent6"/>
          </a:solidFill>
          <a:ln w="66675" cmpd="dbl">
            <a:solidFill>
              <a:srgbClr val="FF0000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1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14EE6F-EF11-E805-4DB7-8E6C4C51EC79}"/>
              </a:ext>
            </a:extLst>
          </p:cNvPr>
          <p:cNvSpPr/>
          <p:nvPr/>
        </p:nvSpPr>
        <p:spPr>
          <a:xfrm>
            <a:off x="6105144" y="435864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E9B257D-7B96-33ED-9C35-C34EAD89B897}"/>
              </a:ext>
            </a:extLst>
          </p:cNvPr>
          <p:cNvSpPr/>
          <p:nvPr/>
        </p:nvSpPr>
        <p:spPr>
          <a:xfrm>
            <a:off x="8391144" y="275844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41D5910-13BB-B860-BFBB-4561E3E19723}"/>
              </a:ext>
            </a:extLst>
          </p:cNvPr>
          <p:cNvSpPr/>
          <p:nvPr/>
        </p:nvSpPr>
        <p:spPr>
          <a:xfrm>
            <a:off x="7324344" y="336804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BB4DF7-FE5B-7F39-5CDB-68235C9FE7FF}"/>
              </a:ext>
            </a:extLst>
          </p:cNvPr>
          <p:cNvSpPr/>
          <p:nvPr/>
        </p:nvSpPr>
        <p:spPr>
          <a:xfrm>
            <a:off x="8238744" y="435864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1065399-CCDB-0E2E-FAD6-8A5DFFADB6D5}"/>
              </a:ext>
            </a:extLst>
          </p:cNvPr>
          <p:cNvSpPr/>
          <p:nvPr/>
        </p:nvSpPr>
        <p:spPr>
          <a:xfrm>
            <a:off x="6181344" y="306324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48051B7-2CC1-F8EB-3BC3-5F89945923B0}"/>
              </a:ext>
            </a:extLst>
          </p:cNvPr>
          <p:cNvSpPr/>
          <p:nvPr/>
        </p:nvSpPr>
        <p:spPr>
          <a:xfrm>
            <a:off x="7476744" y="5120640"/>
            <a:ext cx="457200" cy="457200"/>
          </a:xfrm>
          <a:prstGeom prst="ellipse">
            <a:avLst/>
          </a:prstGeom>
          <a:solidFill>
            <a:schemeClr val="accent6"/>
          </a:solidFill>
          <a:ln w="57150" cmpd="dbl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59263A0-BB8C-4ED4-EE78-F9C66F63EDEA}"/>
              </a:ext>
            </a:extLst>
          </p:cNvPr>
          <p:cNvCxnSpPr>
            <a:stCxn id="6" idx="5"/>
            <a:endCxn id="8" idx="1"/>
          </p:cNvCxnSpPr>
          <p:nvPr/>
        </p:nvCxnSpPr>
        <p:spPr>
          <a:xfrm rot="16200000" flipH="1">
            <a:off x="7752969" y="212026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FDF12F5-EE94-1271-0758-18DE4ACAE61D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rot="5400000">
            <a:off x="6495669" y="253936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EC50010-D0D9-60DA-36BC-C78B674732D3}"/>
              </a:ext>
            </a:extLst>
          </p:cNvPr>
          <p:cNvCxnSpPr>
            <a:stCxn id="11" idx="6"/>
            <a:endCxn id="9" idx="2"/>
          </p:cNvCxnSpPr>
          <p:nvPr/>
        </p:nvCxnSpPr>
        <p:spPr>
          <a:xfrm>
            <a:off x="6638544" y="329184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D36E547-A1C4-DD3B-DAE1-48769291D6F3}"/>
              </a:ext>
            </a:extLst>
          </p:cNvPr>
          <p:cNvCxnSpPr>
            <a:stCxn id="8" idx="3"/>
            <a:endCxn id="9" idx="6"/>
          </p:cNvCxnSpPr>
          <p:nvPr/>
        </p:nvCxnSpPr>
        <p:spPr>
          <a:xfrm rot="5400000">
            <a:off x="7895844" y="303466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41EBC2A-7AEF-7E8F-18FF-2742C6D01277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rot="5400000">
            <a:off x="7972044" y="371094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6B121FE-AC98-0693-9826-0EB0131CBE55}"/>
              </a:ext>
            </a:extLst>
          </p:cNvPr>
          <p:cNvCxnSpPr>
            <a:stCxn id="10" idx="3"/>
          </p:cNvCxnSpPr>
          <p:nvPr/>
        </p:nvCxnSpPr>
        <p:spPr>
          <a:xfrm rot="5400000">
            <a:off x="7900607" y="470630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37A4661-3053-E956-0489-A79B4D5F4C03}"/>
              </a:ext>
            </a:extLst>
          </p:cNvPr>
          <p:cNvCxnSpPr>
            <a:stCxn id="9" idx="3"/>
            <a:endCxn id="7" idx="7"/>
          </p:cNvCxnSpPr>
          <p:nvPr/>
        </p:nvCxnSpPr>
        <p:spPr>
          <a:xfrm rot="5400000">
            <a:off x="6609969" y="364426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3393B4E-91E6-211B-5F2F-61BA075F43EB}"/>
              </a:ext>
            </a:extLst>
          </p:cNvPr>
          <p:cNvCxnSpPr>
            <a:stCxn id="9" idx="5"/>
            <a:endCxn id="10" idx="1"/>
          </p:cNvCxnSpPr>
          <p:nvPr/>
        </p:nvCxnSpPr>
        <p:spPr>
          <a:xfrm rot="16200000" flipH="1">
            <a:off x="7676769" y="379666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1BF4895-95F3-C01E-2664-E71890BE2271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rot="16200000" flipH="1">
            <a:off x="6981444" y="439674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52">
            <a:extLst>
              <a:ext uri="{FF2B5EF4-FFF2-40B4-BE49-F238E27FC236}">
                <a16:creationId xmlns:a16="http://schemas.microsoft.com/office/drawing/2014/main" id="{7B891C25-4548-49B9-F03C-42065B1A5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344" y="25298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1" name="ZoneTexte 53">
            <a:extLst>
              <a:ext uri="{FF2B5EF4-FFF2-40B4-BE49-F238E27FC236}">
                <a16:creationId xmlns:a16="http://schemas.microsoft.com/office/drawing/2014/main" id="{917B225E-DDC8-8723-B36B-8680C146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9144" y="42062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2" name="ZoneTexte 54">
            <a:extLst>
              <a:ext uri="{FF2B5EF4-FFF2-40B4-BE49-F238E27FC236}">
                <a16:creationId xmlns:a16="http://schemas.microsoft.com/office/drawing/2014/main" id="{702F9718-ACFF-84B4-6C6D-5DD639E8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544" y="23012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3" name="ZoneTexte 55">
            <a:extLst>
              <a:ext uri="{FF2B5EF4-FFF2-40B4-BE49-F238E27FC236}">
                <a16:creationId xmlns:a16="http://schemas.microsoft.com/office/drawing/2014/main" id="{C6D5CDCC-26C7-C81D-BE04-A205D5329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344" y="39776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4" name="ZoneTexte 56">
            <a:extLst>
              <a:ext uri="{FF2B5EF4-FFF2-40B4-BE49-F238E27FC236}">
                <a16:creationId xmlns:a16="http://schemas.microsoft.com/office/drawing/2014/main" id="{019A4AD0-7E6D-06DD-4CE9-15FEC9219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944" y="37490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5" name="ZoneTexte 57">
            <a:extLst>
              <a:ext uri="{FF2B5EF4-FFF2-40B4-BE49-F238E27FC236}">
                <a16:creationId xmlns:a16="http://schemas.microsoft.com/office/drawing/2014/main" id="{57EA7457-CCAF-8602-57D8-AFC3F402A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144" y="45872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6" name="ZoneTexte 58">
            <a:extLst>
              <a:ext uri="{FF2B5EF4-FFF2-40B4-BE49-F238E27FC236}">
                <a16:creationId xmlns:a16="http://schemas.microsoft.com/office/drawing/2014/main" id="{14183A03-CE12-7E60-6582-00B2F0BF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544" y="35966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7" name="ZoneTexte 60">
            <a:extLst>
              <a:ext uri="{FF2B5EF4-FFF2-40B4-BE49-F238E27FC236}">
                <a16:creationId xmlns:a16="http://schemas.microsoft.com/office/drawing/2014/main" id="{1AE92B25-8C41-FE02-A0D5-944B21A2D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144" y="313944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8" name="ZoneTexte 61">
            <a:extLst>
              <a:ext uri="{FF2B5EF4-FFF2-40B4-BE49-F238E27FC236}">
                <a16:creationId xmlns:a16="http://schemas.microsoft.com/office/drawing/2014/main" id="{41511DB1-2F1F-D4DD-CE4B-E23E8DB3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944" y="307435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A19D9C2-2F5C-5C82-AF63-6528F9797ED5}"/>
              </a:ext>
            </a:extLst>
          </p:cNvPr>
          <p:cNvSpPr txBox="1"/>
          <p:nvPr/>
        </p:nvSpPr>
        <p:spPr>
          <a:xfrm>
            <a:off x="5335157" y="142413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01A4DA"/>
                </a:solidFill>
              </a:rPr>
              <a:t>Nœud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A4E4901-B193-F88B-261E-8040D086AD74}"/>
              </a:ext>
            </a:extLst>
          </p:cNvPr>
          <p:cNvSpPr txBox="1"/>
          <p:nvPr/>
        </p:nvSpPr>
        <p:spPr>
          <a:xfrm>
            <a:off x="5184349" y="1906946"/>
            <a:ext cx="97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01A4DA"/>
                </a:solidFill>
              </a:rPr>
              <a:t>Arc (1,5)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7F49168-C847-FF42-77B9-788F921C133D}"/>
              </a:ext>
            </a:extLst>
          </p:cNvPr>
          <p:cNvSpPr txBox="1"/>
          <p:nvPr/>
        </p:nvSpPr>
        <p:spPr>
          <a:xfrm>
            <a:off x="4357426" y="2370209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01A4DA"/>
                </a:solidFill>
              </a:rPr>
              <a:t>Valuation de (1,5)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88A0461-E0AD-2050-7F80-3FCD314F554D}"/>
              </a:ext>
            </a:extLst>
          </p:cNvPr>
          <p:cNvCxnSpPr>
            <a:cxnSpLocks/>
          </p:cNvCxnSpPr>
          <p:nvPr/>
        </p:nvCxnSpPr>
        <p:spPr>
          <a:xfrm>
            <a:off x="6171223" y="2228323"/>
            <a:ext cx="846392" cy="293262"/>
          </a:xfrm>
          <a:prstGeom prst="straightConnector1">
            <a:avLst/>
          </a:prstGeom>
          <a:ln>
            <a:solidFill>
              <a:srgbClr val="01A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91C3586-8677-5A78-25AC-8E59EDBED114}"/>
              </a:ext>
            </a:extLst>
          </p:cNvPr>
          <p:cNvCxnSpPr>
            <a:cxnSpLocks/>
          </p:cNvCxnSpPr>
          <p:nvPr/>
        </p:nvCxnSpPr>
        <p:spPr>
          <a:xfrm flipV="1">
            <a:off x="5355915" y="1757446"/>
            <a:ext cx="740085" cy="3673"/>
          </a:xfrm>
          <a:prstGeom prst="line">
            <a:avLst/>
          </a:prstGeom>
          <a:ln>
            <a:solidFill>
              <a:srgbClr val="01A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80E6769-69F3-8F2D-FA29-A13331348BB7}"/>
              </a:ext>
            </a:extLst>
          </p:cNvPr>
          <p:cNvCxnSpPr>
            <a:cxnSpLocks/>
          </p:cNvCxnSpPr>
          <p:nvPr/>
        </p:nvCxnSpPr>
        <p:spPr>
          <a:xfrm flipV="1">
            <a:off x="5442112" y="2228323"/>
            <a:ext cx="740085" cy="3673"/>
          </a:xfrm>
          <a:prstGeom prst="line">
            <a:avLst/>
          </a:prstGeom>
          <a:ln>
            <a:solidFill>
              <a:srgbClr val="01A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D91030B-9194-2ECC-9AE2-EA5B36431CBE}"/>
              </a:ext>
            </a:extLst>
          </p:cNvPr>
          <p:cNvCxnSpPr>
            <a:cxnSpLocks/>
          </p:cNvCxnSpPr>
          <p:nvPr/>
        </p:nvCxnSpPr>
        <p:spPr>
          <a:xfrm flipV="1">
            <a:off x="5392759" y="2711111"/>
            <a:ext cx="740085" cy="3673"/>
          </a:xfrm>
          <a:prstGeom prst="line">
            <a:avLst/>
          </a:prstGeom>
          <a:ln>
            <a:solidFill>
              <a:srgbClr val="01A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856A978-9619-3F88-1363-1EDED8D8A25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115050" y="2711111"/>
            <a:ext cx="447294" cy="3673"/>
          </a:xfrm>
          <a:prstGeom prst="straightConnector1">
            <a:avLst/>
          </a:prstGeom>
          <a:ln>
            <a:solidFill>
              <a:srgbClr val="01A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FA98DA5E-B465-E529-3CE6-80C8C6848806}"/>
              </a:ext>
            </a:extLst>
          </p:cNvPr>
          <p:cNvCxnSpPr>
            <a:cxnSpLocks/>
          </p:cNvCxnSpPr>
          <p:nvPr/>
        </p:nvCxnSpPr>
        <p:spPr>
          <a:xfrm>
            <a:off x="6087124" y="1751329"/>
            <a:ext cx="999375" cy="388266"/>
          </a:xfrm>
          <a:prstGeom prst="straightConnector1">
            <a:avLst/>
          </a:prstGeom>
          <a:ln>
            <a:solidFill>
              <a:srgbClr val="01A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21A0CF9-27BF-39A8-2721-1B3C7A95C665}"/>
              </a:ext>
            </a:extLst>
          </p:cNvPr>
          <p:cNvCxnSpPr>
            <a:cxnSpLocks/>
          </p:cNvCxnSpPr>
          <p:nvPr/>
        </p:nvCxnSpPr>
        <p:spPr>
          <a:xfrm flipH="1">
            <a:off x="7405092" y="1758315"/>
            <a:ext cx="300252" cy="314324"/>
          </a:xfrm>
          <a:prstGeom prst="straightConnector1">
            <a:avLst/>
          </a:prstGeom>
          <a:ln>
            <a:solidFill>
              <a:srgbClr val="01A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F297FA5F-72DE-CD33-C366-D158A22EE7E0}"/>
              </a:ext>
            </a:extLst>
          </p:cNvPr>
          <p:cNvCxnSpPr>
            <a:cxnSpLocks/>
          </p:cNvCxnSpPr>
          <p:nvPr/>
        </p:nvCxnSpPr>
        <p:spPr>
          <a:xfrm flipV="1">
            <a:off x="7711539" y="1758315"/>
            <a:ext cx="740085" cy="3673"/>
          </a:xfrm>
          <a:prstGeom prst="line">
            <a:avLst/>
          </a:prstGeom>
          <a:ln>
            <a:solidFill>
              <a:srgbClr val="01A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DFF2CCC-44D0-7F67-0372-9D422C772AD3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131741" y="5349240"/>
            <a:ext cx="345003" cy="228600"/>
          </a:xfrm>
          <a:prstGeom prst="straightConnector1">
            <a:avLst/>
          </a:prstGeom>
          <a:ln>
            <a:solidFill>
              <a:srgbClr val="01A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226AAE8-3F15-E274-F77C-95048D22EA89}"/>
              </a:ext>
            </a:extLst>
          </p:cNvPr>
          <p:cNvCxnSpPr>
            <a:cxnSpLocks/>
          </p:cNvCxnSpPr>
          <p:nvPr/>
        </p:nvCxnSpPr>
        <p:spPr>
          <a:xfrm flipV="1">
            <a:off x="6391656" y="5577840"/>
            <a:ext cx="740085" cy="3673"/>
          </a:xfrm>
          <a:prstGeom prst="line">
            <a:avLst/>
          </a:prstGeom>
          <a:ln>
            <a:solidFill>
              <a:srgbClr val="01A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0C56BDE9-71E2-812A-A5F3-FDCC87BCCE3D}"/>
              </a:ext>
            </a:extLst>
          </p:cNvPr>
          <p:cNvSpPr txBox="1"/>
          <p:nvPr/>
        </p:nvSpPr>
        <p:spPr>
          <a:xfrm>
            <a:off x="8008851" y="1423297"/>
            <a:ext cx="82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01A4DA"/>
                </a:solidFill>
              </a:rPr>
              <a:t>Source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0E16593-6DD7-1AFC-887C-EAA85005351C}"/>
              </a:ext>
            </a:extLst>
          </p:cNvPr>
          <p:cNvSpPr txBox="1"/>
          <p:nvPr/>
        </p:nvSpPr>
        <p:spPr>
          <a:xfrm>
            <a:off x="5829348" y="5213993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01A4DA"/>
                </a:solidFill>
              </a:rPr>
              <a:t>Destination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B569A6D-51EA-9E47-4505-68294E7DF64B}"/>
              </a:ext>
            </a:extLst>
          </p:cNvPr>
          <p:cNvSpPr txBox="1"/>
          <p:nvPr/>
        </p:nvSpPr>
        <p:spPr>
          <a:xfrm>
            <a:off x="5557736" y="5881053"/>
            <a:ext cx="338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(1,2)(2,3)(3,6)(6,7) est un chemin de longueur 3+1+2+1= 8</a:t>
            </a:r>
          </a:p>
        </p:txBody>
      </p:sp>
    </p:spTree>
    <p:extLst>
      <p:ext uri="{BB962C8B-B14F-4D97-AF65-F5344CB8AC3E}">
        <p14:creationId xmlns:p14="http://schemas.microsoft.com/office/powerpoint/2010/main" val="52887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424A0-2A50-AE23-BC9B-A0A01EB7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 l’option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92054-002D-962E-347A-28F1A6D30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78220"/>
          </a:xfrm>
        </p:spPr>
        <p:txBody>
          <a:bodyPr/>
          <a:lstStyle/>
          <a:p>
            <a:pPr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0000"/>
                </a:solidFill>
                <a:latin typeface="Calibri" panose="020F0502020204030204" pitchFamily="34" charset="0"/>
              </a:rPr>
              <a:t>4h de Rappel de python (si nécessaire) - Emmanuel Néron </a:t>
            </a:r>
          </a:p>
          <a:p>
            <a:pPr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14h plus court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chemi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pour la pratique du </a:t>
            </a:r>
            <a:r>
              <a:rPr lang="fr-F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velo</a:t>
            </a:r>
            <a:r>
              <a:rPr lang="fr-FR" sz="1800" dirty="0">
                <a:solidFill>
                  <a:srgbClr val="000000"/>
                </a:solidFill>
                <a:latin typeface="Calibri" panose="020F0502020204030204" pitchFamily="34" charset="0"/>
              </a:rPr>
              <a:t> -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Emmanuel Néron</a:t>
            </a:r>
          </a:p>
          <a:p>
            <a:pPr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12h Informatique embarquée - Pierre Gaucher</a:t>
            </a:r>
          </a:p>
          <a:p>
            <a:pPr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8h véhicule autonome – Romain Raveau</a:t>
            </a:r>
          </a:p>
          <a:p>
            <a:pPr marL="0" indent="0" algn="l">
              <a:spcAft>
                <a:spcPts val="0"/>
              </a:spcAft>
              <a:buNone/>
            </a:pPr>
            <a:endParaRPr lang="fr-FR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2h d’exam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2031E6-01E5-92D1-AC88-47E678EA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619260-5A64-C80D-42BE-E3C151D3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4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5EE0E-CDC6-1CA2-B006-4EF9DE06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 fichiers pour un graphe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A3FD64-20D3-9C7D-A822-FEBB432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151" y="1654403"/>
            <a:ext cx="4405114" cy="1124144"/>
          </a:xfrm>
        </p:spPr>
        <p:txBody>
          <a:bodyPr>
            <a:normAutofit/>
          </a:bodyPr>
          <a:lstStyle/>
          <a:p>
            <a:r>
              <a:rPr lang="fr-FR" sz="1600" dirty="0"/>
              <a:t>Fichiers des nœuds : </a:t>
            </a:r>
            <a:r>
              <a:rPr lang="fr-FR" sz="1600" dirty="0" err="1"/>
              <a:t>paris_noeuds.csv</a:t>
            </a:r>
            <a:endParaRPr lang="fr-FR" sz="1600" dirty="0"/>
          </a:p>
          <a:p>
            <a:r>
              <a:rPr lang="fr-FR" sz="1600" dirty="0"/>
              <a:t>Paris : 29 086 nœuds</a:t>
            </a:r>
          </a:p>
          <a:p>
            <a:r>
              <a:rPr lang="fr-FR" sz="1600" dirty="0"/>
              <a:t>Indice   Longitude (</a:t>
            </a:r>
            <a:r>
              <a:rPr lang="fr-FR" sz="1600" dirty="0" err="1"/>
              <a:t>deg</a:t>
            </a:r>
            <a:r>
              <a:rPr lang="fr-FR" sz="1600" dirty="0"/>
              <a:t>)   latitude (</a:t>
            </a:r>
            <a:r>
              <a:rPr lang="fr-FR" sz="1600" dirty="0" err="1"/>
              <a:t>deg</a:t>
            </a:r>
            <a:r>
              <a:rPr lang="fr-FR" sz="1600" dirty="0"/>
              <a:t>)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EA8397-2C88-844E-E9FD-41C0CFAFA81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578689"/>
              </p:ext>
            </p:extLst>
          </p:nvPr>
        </p:nvGraphicFramePr>
        <p:xfrm>
          <a:off x="691769" y="3006725"/>
          <a:ext cx="3217758" cy="33496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17758">
                  <a:extLst>
                    <a:ext uri="{9D8B030D-6E8A-4147-A177-3AD203B41FA5}">
                      <a16:colId xmlns:a16="http://schemas.microsoft.com/office/drawing/2014/main" val="3856784553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0          2.3584          48.832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134768891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2.35897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48.8529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196331311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2.36764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48.8322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1391039997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2.37574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48.8533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2507856144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2.22305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48.8682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43891795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5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2.3727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48.8346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92567079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6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2.38618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48.8346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3533106365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7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2.38435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48.8143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3771839529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8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2.37347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48.8209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304281090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9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2.37896 </a:t>
                      </a:r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      </a:t>
                      </a:r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48.8199</a:t>
                      </a:r>
                      <a:endParaRPr lang="fr-FR" sz="1600" b="1" dirty="0">
                        <a:effectLst/>
                      </a:endParaRPr>
                    </a:p>
                  </a:txBody>
                  <a:tcPr marL="16376" marR="16376" marT="16376" marB="16376"/>
                </a:tc>
                <a:extLst>
                  <a:ext uri="{0D108BD9-81ED-4DB2-BD59-A6C34878D82A}">
                    <a16:rowId xmlns:a16="http://schemas.microsoft.com/office/drawing/2014/main" val="3444505367"/>
                  </a:ext>
                </a:extLst>
              </a:tr>
            </a:tbl>
          </a:graphicData>
        </a:graphic>
      </p:graphicFrame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D2A05F5-7B7F-83C8-A0D8-9ABB845DC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90689"/>
            <a:ext cx="4309577" cy="1124144"/>
          </a:xfrm>
        </p:spPr>
        <p:txBody>
          <a:bodyPr>
            <a:noAutofit/>
          </a:bodyPr>
          <a:lstStyle/>
          <a:p>
            <a:r>
              <a:rPr lang="fr-FR" sz="1600" dirty="0"/>
              <a:t>Fichiers des arcs : </a:t>
            </a:r>
            <a:r>
              <a:rPr lang="fr-FR" sz="1600" dirty="0" err="1"/>
              <a:t>paris_arcs.csv</a:t>
            </a:r>
            <a:endParaRPr lang="fr-FR" sz="1600" dirty="0"/>
          </a:p>
          <a:p>
            <a:r>
              <a:rPr lang="fr-FR" sz="1600" dirty="0"/>
              <a:t>Paris : 64 538 arcs</a:t>
            </a:r>
          </a:p>
          <a:p>
            <a:r>
              <a:rPr lang="fr-FR" sz="1600" dirty="0"/>
              <a:t>Indice nœud de départ indice nœud arrivée distance danger</a:t>
            </a:r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B132B109-AAA7-626A-85D9-6659D431E1F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06371209"/>
              </p:ext>
            </p:extLst>
          </p:nvPr>
        </p:nvGraphicFramePr>
        <p:xfrm>
          <a:off x="4805265" y="3006726"/>
          <a:ext cx="4133462" cy="33496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5969">
                  <a:extLst>
                    <a:ext uri="{9D8B030D-6E8A-4147-A177-3AD203B41FA5}">
                      <a16:colId xmlns:a16="http://schemas.microsoft.com/office/drawing/2014/main" val="3585976582"/>
                    </a:ext>
                  </a:extLst>
                </a:gridCol>
                <a:gridCol w="1285969">
                  <a:extLst>
                    <a:ext uri="{9D8B030D-6E8A-4147-A177-3AD203B41FA5}">
                      <a16:colId xmlns:a16="http://schemas.microsoft.com/office/drawing/2014/main" val="3678463907"/>
                    </a:ext>
                  </a:extLst>
                </a:gridCol>
                <a:gridCol w="780762">
                  <a:extLst>
                    <a:ext uri="{9D8B030D-6E8A-4147-A177-3AD203B41FA5}">
                      <a16:colId xmlns:a16="http://schemas.microsoft.com/office/drawing/2014/main" val="1608064098"/>
                    </a:ext>
                  </a:extLst>
                </a:gridCol>
                <a:gridCol w="780762">
                  <a:extLst>
                    <a:ext uri="{9D8B030D-6E8A-4147-A177-3AD203B41FA5}">
                      <a16:colId xmlns:a16="http://schemas.microsoft.com/office/drawing/2014/main" val="1143103656"/>
                    </a:ext>
                  </a:extLst>
                </a:gridCol>
              </a:tblGrid>
              <a:tr h="304511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1703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1704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143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286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490745418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262626"/>
                          </a:solidFill>
                          <a:effectLst/>
                        </a:rPr>
                        <a:t>1703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2087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440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2348979558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1703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10748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867428125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1704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1703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286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181711879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1704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2702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588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574566796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1704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10747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102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408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3333627187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1704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14814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273401929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1817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6208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126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252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413482944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1817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6241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106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2468013274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1817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28462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244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1115076363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262626"/>
                          </a:solidFill>
                          <a:effectLst/>
                        </a:rPr>
                        <a:t>1817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28459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fr-FR" sz="1600" b="1">
                        <a:effectLst/>
                      </a:endParaRPr>
                    </a:p>
                  </a:txBody>
                  <a:tcPr marL="18405" marR="18405" marT="18405" marB="18405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</a:rPr>
                        <a:t>800</a:t>
                      </a:r>
                      <a:endParaRPr lang="fr-FR" sz="1600" b="1" dirty="0">
                        <a:effectLst/>
                      </a:endParaRPr>
                    </a:p>
                  </a:txBody>
                  <a:tcPr marL="18405" marR="18405" marT="18405" marB="18405" anchor="ctr"/>
                </a:tc>
                <a:extLst>
                  <a:ext uri="{0D108BD9-81ED-4DB2-BD59-A6C34878D82A}">
                    <a16:rowId xmlns:a16="http://schemas.microsoft.com/office/drawing/2014/main" val="3929619086"/>
                  </a:ext>
                </a:extLst>
              </a:tr>
            </a:tbl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18A306-EEA4-0150-AEBB-60D97C7C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BAF4B0-7323-C5FC-D4F1-37311C35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24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97148B70-82F3-DA94-030F-F06151A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carte de Paris 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E67AE8D-91ED-1026-B429-41747DD4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F796B2C-7670-428E-4756-7C463C65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31</a:t>
            </a:fld>
            <a:endParaRPr lang="fr-FR"/>
          </a:p>
        </p:txBody>
      </p:sp>
      <p:pic>
        <p:nvPicPr>
          <p:cNvPr id="11" name="Image 10" descr="Une image contenant croquis, dessin, carte, art&#10;&#10;Description générée automatiquement">
            <a:extLst>
              <a:ext uri="{FF2B5EF4-FFF2-40B4-BE49-F238E27FC236}">
                <a16:creationId xmlns:a16="http://schemas.microsoft.com/office/drawing/2014/main" id="{A2DF97C8-1C57-3F15-867B-28358521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1" y="1104495"/>
            <a:ext cx="7423668" cy="55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A6C14-809E-EBA7-28A8-911046DE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4899834" cy="2852737"/>
          </a:xfrm>
        </p:spPr>
        <p:txBody>
          <a:bodyPr/>
          <a:lstStyle/>
          <a:p>
            <a:r>
              <a:rPr lang="fr-FR" dirty="0"/>
              <a:t>L’algorithme de Dijkstra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3D3CF4-86A7-3959-DB41-A8A4C18E8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78E012-C67B-0ECE-978B-712E172E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B5BA95-536B-6F56-2AF8-063FB79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32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78FAE8C-6883-D416-84BC-E7DC37499F4C}"/>
              </a:ext>
            </a:extLst>
          </p:cNvPr>
          <p:cNvSpPr txBox="1">
            <a:spLocks/>
          </p:cNvSpPr>
          <p:nvPr/>
        </p:nvSpPr>
        <p:spPr>
          <a:xfrm>
            <a:off x="4814596" y="2606676"/>
            <a:ext cx="3953134" cy="3168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>
                <a:solidFill>
                  <a:schemeClr val="tx2"/>
                </a:solidFill>
              </a:rPr>
              <a:t>Les données</a:t>
            </a:r>
          </a:p>
          <a:p>
            <a:pPr lvl="1"/>
            <a:r>
              <a:rPr lang="fr-FR" b="1" dirty="0">
                <a:solidFill>
                  <a:schemeClr val="accent6"/>
                </a:solidFill>
              </a:rPr>
              <a:t>Algorithme de Dijkstra</a:t>
            </a:r>
          </a:p>
          <a:p>
            <a:pPr lvl="2"/>
            <a:r>
              <a:rPr lang="fr-FR" dirty="0"/>
              <a:t>Version de base  One-to-all</a:t>
            </a:r>
          </a:p>
          <a:p>
            <a:pPr lvl="2"/>
            <a:r>
              <a:rPr lang="fr-FR" dirty="0"/>
              <a:t>Exemples </a:t>
            </a:r>
          </a:p>
          <a:p>
            <a:pPr lvl="2"/>
            <a:r>
              <a:rPr lang="fr-FR" dirty="0"/>
              <a:t>Amélioration : la liste des candidats , one to one</a:t>
            </a:r>
          </a:p>
          <a:p>
            <a:pPr lvl="1"/>
            <a:r>
              <a:rPr lang="fr-FR" dirty="0"/>
              <a:t>Structure Python </a:t>
            </a:r>
          </a:p>
          <a:p>
            <a:pPr lvl="1"/>
            <a:r>
              <a:rPr lang="fr-FR" dirty="0"/>
              <a:t>A* : une optimisation efficace</a:t>
            </a:r>
          </a:p>
          <a:p>
            <a:pPr lvl="2"/>
            <a:r>
              <a:rPr lang="fr-FR" dirty="0"/>
              <a:t>L’utilisation des coordonnées géographiques</a:t>
            </a:r>
          </a:p>
          <a:p>
            <a:pPr lvl="2"/>
            <a:r>
              <a:rPr lang="fr-FR" dirty="0"/>
              <a:t>Un calcul optimisé</a:t>
            </a:r>
          </a:p>
        </p:txBody>
      </p:sp>
    </p:spTree>
    <p:extLst>
      <p:ext uri="{BB962C8B-B14F-4D97-AF65-F5344CB8AC3E}">
        <p14:creationId xmlns:p14="http://schemas.microsoft.com/office/powerpoint/2010/main" val="2605060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842645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33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749424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4179234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674534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5133322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590522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11" descr="dijkst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9522" y="136524"/>
            <a:ext cx="1131056" cy="1504943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42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77786" y="1506828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34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4416AEB-8634-17C4-8BC1-4EC37DA29300}"/>
              </a:ext>
            </a:extLst>
          </p:cNvPr>
          <p:cNvGrpSpPr/>
          <p:nvPr/>
        </p:nvGrpSpPr>
        <p:grpSpPr>
          <a:xfrm>
            <a:off x="3564294" y="1506828"/>
            <a:ext cx="5707214" cy="4478784"/>
            <a:chOff x="3564294" y="1749424"/>
            <a:chExt cx="5707214" cy="4478784"/>
          </a:xfrm>
        </p:grpSpPr>
        <p:sp>
          <p:nvSpPr>
            <p:cNvPr id="21508" name="Espace réservé du contenu 2"/>
            <p:cNvSpPr txBox="1">
              <a:spLocks/>
            </p:cNvSpPr>
            <p:nvPr/>
          </p:nvSpPr>
          <p:spPr bwMode="auto">
            <a:xfrm>
              <a:off x="3564294" y="1749424"/>
              <a:ext cx="5707214" cy="4478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14350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881063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200150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</a:pPr>
              <a:r>
                <a:rPr lang="fr-FR" sz="2800" b="1" dirty="0">
                  <a:solidFill>
                    <a:srgbClr val="0070C0"/>
                  </a:solidFill>
                  <a:latin typeface="Calibri" charset="0"/>
                </a:rPr>
                <a:t>// Exploration</a:t>
              </a:r>
            </a:p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</a:rPr>
                <a:t>Tant que S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 X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Choisir 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 X\S de 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minimum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Poser S S{x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}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Pour tout 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  X\S successeur de 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</a:t>
              </a:r>
            </a:p>
            <a:p>
              <a:pPr lvl="2">
                <a:spcBef>
                  <a:spcPts val="500"/>
                </a:spcBef>
                <a:buClr>
                  <a:schemeClr val="accent2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	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=min (d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, 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d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+d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(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,x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)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Fin pour</a:t>
              </a:r>
            </a:p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  <a:buFont typeface="Wingdings" charset="0"/>
                <a:buNone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Fin tant que</a:t>
              </a:r>
              <a:endParaRPr lang="fr-FR" sz="2800" dirty="0">
                <a:solidFill>
                  <a:schemeClr val="tx2"/>
                </a:solidFill>
                <a:latin typeface="Calibri" charset="0"/>
              </a:endParaRPr>
            </a:p>
          </p:txBody>
        </p:sp>
        <p:cxnSp>
          <p:nvCxnSpPr>
            <p:cNvPr id="7" name="Connecteur droit 6"/>
            <p:cNvCxnSpPr>
              <a:cxnSpLocks noChangeShapeType="1"/>
            </p:cNvCxnSpPr>
            <p:nvPr/>
          </p:nvCxnSpPr>
          <p:spPr bwMode="auto">
            <a:xfrm rot="5400000">
              <a:off x="2415541" y="4179234"/>
              <a:ext cx="2819400" cy="3175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Connecteur droit 7"/>
            <p:cNvCxnSpPr>
              <a:cxnSpLocks noChangeShapeType="1"/>
            </p:cNvCxnSpPr>
            <p:nvPr/>
          </p:nvCxnSpPr>
          <p:spPr bwMode="auto">
            <a:xfrm rot="5400000">
              <a:off x="3749041" y="4674534"/>
              <a:ext cx="914400" cy="3175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Connecteur droit 10"/>
            <p:cNvCxnSpPr>
              <a:cxnSpLocks noChangeShapeType="1"/>
            </p:cNvCxnSpPr>
            <p:nvPr/>
          </p:nvCxnSpPr>
          <p:spPr bwMode="auto">
            <a:xfrm>
              <a:off x="4191953" y="5133322"/>
              <a:ext cx="228600" cy="1588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Connecteur droit 13"/>
            <p:cNvCxnSpPr>
              <a:cxnSpLocks noChangeShapeType="1"/>
            </p:cNvCxnSpPr>
            <p:nvPr/>
          </p:nvCxnSpPr>
          <p:spPr bwMode="auto">
            <a:xfrm>
              <a:off x="3825240" y="5590522"/>
              <a:ext cx="228600" cy="1588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" name="ZoneTexte 8">
            <a:extLst>
              <a:ext uri="{FF2B5EF4-FFF2-40B4-BE49-F238E27FC236}">
                <a16:creationId xmlns:a16="http://schemas.microsoft.com/office/drawing/2014/main" id="{8EFD0E67-32B1-C608-39AD-24448E42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3" y="5535007"/>
            <a:ext cx="8525828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000" b="1" dirty="0">
                <a:solidFill>
                  <a:schemeClr val="accent6"/>
                </a:solidFill>
                <a:latin typeface="Calibri" charset="0"/>
              </a:rPr>
              <a:t>S: </a:t>
            </a:r>
            <a:r>
              <a:rPr lang="fr-FR" sz="2000" dirty="0">
                <a:solidFill>
                  <a:schemeClr val="accent6"/>
                </a:solidFill>
                <a:latin typeface="Calibri" charset="0"/>
              </a:rPr>
              <a:t>l’ensemble des sommets explorés (par lesquels l’algorithme est déjà passé)</a:t>
            </a:r>
          </a:p>
          <a:p>
            <a:pPr algn="ctr" eaLnBrk="1" hangingPunct="1"/>
            <a:r>
              <a:rPr lang="fr-FR" sz="2000" b="1" dirty="0">
                <a:solidFill>
                  <a:schemeClr val="accent6"/>
                </a:solidFill>
                <a:latin typeface="Calibri" charset="0"/>
              </a:rPr>
              <a:t>D</a:t>
            </a:r>
            <a:r>
              <a:rPr lang="fr-FR" sz="2000" b="1" baseline="-25000" dirty="0">
                <a:solidFill>
                  <a:schemeClr val="accent6"/>
                </a:solidFill>
                <a:latin typeface="Calibri" charset="0"/>
              </a:rPr>
              <a:t>i </a:t>
            </a:r>
            <a:r>
              <a:rPr lang="fr-FR" sz="2000" b="1" dirty="0">
                <a:solidFill>
                  <a:schemeClr val="accent6"/>
                </a:solidFill>
                <a:latin typeface="Calibri" charset="0"/>
              </a:rPr>
              <a:t>: </a:t>
            </a:r>
            <a:r>
              <a:rPr lang="fr-FR" sz="2000" dirty="0">
                <a:solidFill>
                  <a:schemeClr val="accent6"/>
                </a:solidFill>
                <a:latin typeface="Calibri" charset="0"/>
              </a:rPr>
              <a:t>tableau permettant de stocker la meilleure distance connue pour atteindre le nœud i </a:t>
            </a:r>
          </a:p>
        </p:txBody>
      </p:sp>
    </p:spTree>
    <p:extLst>
      <p:ext uri="{BB962C8B-B14F-4D97-AF65-F5344CB8AC3E}">
        <p14:creationId xmlns:p14="http://schemas.microsoft.com/office/powerpoint/2010/main" val="228328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03492" y="1481108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35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1B4D555-1D0E-DBB9-1663-AB3725E3303D}"/>
              </a:ext>
            </a:extLst>
          </p:cNvPr>
          <p:cNvGrpSpPr/>
          <p:nvPr/>
        </p:nvGrpSpPr>
        <p:grpSpPr>
          <a:xfrm>
            <a:off x="3557296" y="1387887"/>
            <a:ext cx="5707214" cy="4478784"/>
            <a:chOff x="3564294" y="1749424"/>
            <a:chExt cx="5707214" cy="4478784"/>
          </a:xfrm>
        </p:grpSpPr>
        <p:sp>
          <p:nvSpPr>
            <p:cNvPr id="21508" name="Espace réservé du contenu 2"/>
            <p:cNvSpPr txBox="1">
              <a:spLocks/>
            </p:cNvSpPr>
            <p:nvPr/>
          </p:nvSpPr>
          <p:spPr bwMode="auto">
            <a:xfrm>
              <a:off x="3564294" y="1749424"/>
              <a:ext cx="5707214" cy="4478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14350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881063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200150" indent="-5143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</a:pPr>
              <a:r>
                <a:rPr lang="fr-FR" sz="2800" b="1" dirty="0">
                  <a:solidFill>
                    <a:srgbClr val="0070C0"/>
                  </a:solidFill>
                  <a:latin typeface="Calibri" charset="0"/>
                </a:rPr>
                <a:t>// Exploration</a:t>
              </a:r>
            </a:p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</a:rPr>
                <a:t>Tant que S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 X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Choisir 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 X\S de 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minimum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Poser S S{x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}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Pour tout 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  X\S successeur de x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</a:t>
              </a:r>
            </a:p>
            <a:p>
              <a:pPr lvl="2">
                <a:spcBef>
                  <a:spcPts val="500"/>
                </a:spcBef>
                <a:buClr>
                  <a:schemeClr val="accent2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	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 =min (d</a:t>
              </a:r>
              <a:r>
                <a:rPr lang="fr-FR" sz="2800" baseline="-250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, 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d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+d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(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i</a:t>
              </a:r>
              <a:r>
                <a:rPr lang="fr-FR" sz="28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,x</a:t>
              </a:r>
              <a:r>
                <a:rPr lang="fr-FR" sz="2800" baseline="-25000" dirty="0" err="1">
                  <a:solidFill>
                    <a:schemeClr val="tx2"/>
                  </a:solidFill>
                  <a:latin typeface="Calibri" charset="0"/>
                  <a:sym typeface="Symbol" charset="0"/>
                </a:rPr>
                <a:t>j</a:t>
              </a: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)</a:t>
              </a:r>
            </a:p>
            <a:p>
              <a:pPr lvl="1">
                <a:spcBef>
                  <a:spcPts val="550"/>
                </a:spcBef>
                <a:buClr>
                  <a:srgbClr val="FF9900"/>
                </a:buClr>
                <a:buSzPct val="100000"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Fin pour</a:t>
              </a:r>
            </a:p>
            <a:p>
              <a:pPr>
                <a:spcBef>
                  <a:spcPts val="700"/>
                </a:spcBef>
                <a:buClr>
                  <a:srgbClr val="2B56AB"/>
                </a:buClr>
                <a:buSzPct val="100000"/>
                <a:buFont typeface="Wingdings" charset="0"/>
                <a:buNone/>
              </a:pPr>
              <a:r>
                <a:rPr lang="fr-FR" sz="2800" dirty="0">
                  <a:solidFill>
                    <a:schemeClr val="tx2"/>
                  </a:solidFill>
                  <a:latin typeface="Calibri" charset="0"/>
                  <a:sym typeface="Symbol" charset="0"/>
                </a:rPr>
                <a:t>	Fin tant que</a:t>
              </a:r>
              <a:endParaRPr lang="fr-FR" sz="2800" dirty="0">
                <a:solidFill>
                  <a:schemeClr val="tx2"/>
                </a:solidFill>
                <a:latin typeface="Calibri" charset="0"/>
              </a:endParaRPr>
            </a:p>
          </p:txBody>
        </p:sp>
        <p:cxnSp>
          <p:nvCxnSpPr>
            <p:cNvPr id="7" name="Connecteur droit 6"/>
            <p:cNvCxnSpPr>
              <a:cxnSpLocks noChangeShapeType="1"/>
            </p:cNvCxnSpPr>
            <p:nvPr/>
          </p:nvCxnSpPr>
          <p:spPr bwMode="auto">
            <a:xfrm rot="5400000">
              <a:off x="2415541" y="4179234"/>
              <a:ext cx="2819400" cy="3175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Connecteur droit 7"/>
            <p:cNvCxnSpPr>
              <a:cxnSpLocks noChangeShapeType="1"/>
            </p:cNvCxnSpPr>
            <p:nvPr/>
          </p:nvCxnSpPr>
          <p:spPr bwMode="auto">
            <a:xfrm rot="5400000">
              <a:off x="3749041" y="4674534"/>
              <a:ext cx="914400" cy="3175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Connecteur droit 10"/>
            <p:cNvCxnSpPr>
              <a:cxnSpLocks noChangeShapeType="1"/>
            </p:cNvCxnSpPr>
            <p:nvPr/>
          </p:nvCxnSpPr>
          <p:spPr bwMode="auto">
            <a:xfrm>
              <a:off x="4191953" y="5133322"/>
              <a:ext cx="228600" cy="1588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Connecteur droit 13"/>
            <p:cNvCxnSpPr>
              <a:cxnSpLocks noChangeShapeType="1"/>
            </p:cNvCxnSpPr>
            <p:nvPr/>
          </p:nvCxnSpPr>
          <p:spPr bwMode="auto">
            <a:xfrm>
              <a:off x="3825240" y="5590522"/>
              <a:ext cx="228600" cy="1588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/>
            </a:ln>
            <a:effectLst>
              <a:outerShdw blurRad="63500" dist="30000" dir="5400000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ZoneTexte 8">
            <a:extLst>
              <a:ext uri="{FF2B5EF4-FFF2-40B4-BE49-F238E27FC236}">
                <a16:creationId xmlns:a16="http://schemas.microsoft.com/office/drawing/2014/main" id="{639BF8F8-A6F8-982B-6721-90BBE0691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65" y="5465888"/>
            <a:ext cx="8382000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On déclare le sommet initial comme étant le point de départ et on l’ajoute à la liste des sommets explorés</a:t>
            </a:r>
          </a:p>
        </p:txBody>
      </p:sp>
    </p:spTree>
    <p:extLst>
      <p:ext uri="{BB962C8B-B14F-4D97-AF65-F5344CB8AC3E}">
        <p14:creationId xmlns:p14="http://schemas.microsoft.com/office/powerpoint/2010/main" val="3735934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637369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36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544148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3973958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469258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928046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3653" y="5385246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ZoneTexte 8">
            <a:extLst>
              <a:ext uri="{FF2B5EF4-FFF2-40B4-BE49-F238E27FC236}">
                <a16:creationId xmlns:a16="http://schemas.microsoft.com/office/drawing/2014/main" id="{62457AB1-E8AA-7576-4C51-C73693428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" y="5903120"/>
            <a:ext cx="8382000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On part du sommet 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, la distance pour aller en 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 est donc nulle</a:t>
            </a:r>
          </a:p>
        </p:txBody>
      </p:sp>
    </p:spTree>
    <p:extLst>
      <p:ext uri="{BB962C8B-B14F-4D97-AF65-F5344CB8AC3E}">
        <p14:creationId xmlns:p14="http://schemas.microsoft.com/office/powerpoint/2010/main" val="2163362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684022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37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590801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4020611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515911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974699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431899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ZoneTexte 8">
            <a:extLst>
              <a:ext uri="{FF2B5EF4-FFF2-40B4-BE49-F238E27FC236}">
                <a16:creationId xmlns:a16="http://schemas.microsoft.com/office/drawing/2014/main" id="{198E7942-C618-FCA1-A67D-576C04661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" y="5654086"/>
            <a:ext cx="8686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Pour tous les sommets successeurs du sommet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la distance pour aller à ces sommets est égale à la longueur de l’arc qui les lient à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054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628040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228208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38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534819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3964629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459929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918717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375917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ZoneTexte 8">
            <a:extLst>
              <a:ext uri="{FF2B5EF4-FFF2-40B4-BE49-F238E27FC236}">
                <a16:creationId xmlns:a16="http://schemas.microsoft.com/office/drawing/2014/main" id="{1012E37D-A500-A803-B737-5AD125BE8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37" y="5715835"/>
            <a:ext cx="8808720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400" i="1" dirty="0">
                <a:solidFill>
                  <a:schemeClr val="accent6"/>
                </a:solidFill>
                <a:latin typeface="Calibri" charset="0"/>
              </a:rPr>
              <a:t>Pour tous les sommets que l’on ne peut pas atteindre directement à partir du sommet initial on déclare la distance = infinie pour y accéder</a:t>
            </a:r>
          </a:p>
        </p:txBody>
      </p:sp>
    </p:spTree>
    <p:extLst>
      <p:ext uri="{BB962C8B-B14F-4D97-AF65-F5344CB8AC3E}">
        <p14:creationId xmlns:p14="http://schemas.microsoft.com/office/powerpoint/2010/main" val="3408433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693354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chemeClr val="tx2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07060"/>
            <a:ext cx="3086100" cy="365125"/>
          </a:xfrm>
        </p:spPr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078917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39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600133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accent6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4029943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525243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984031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441231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ZoneTexte 8">
            <a:extLst>
              <a:ext uri="{FF2B5EF4-FFF2-40B4-BE49-F238E27FC236}">
                <a16:creationId xmlns:a16="http://schemas.microsoft.com/office/drawing/2014/main" id="{9C9A3100-5C6F-D4F8-CD32-8202F5532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6" y="5648823"/>
            <a:ext cx="8573134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On va explorer tous les sommets et tour à tour les ajouter dans S. Quand S contient tous les sommets on s’arrête</a:t>
            </a:r>
          </a:p>
        </p:txBody>
      </p:sp>
    </p:spTree>
    <p:extLst>
      <p:ext uri="{BB962C8B-B14F-4D97-AF65-F5344CB8AC3E}">
        <p14:creationId xmlns:p14="http://schemas.microsoft.com/office/powerpoint/2010/main" val="156050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3741" y="623275"/>
            <a:ext cx="4936378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4087656" y="1056640"/>
            <a:ext cx="4349961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900" spc="-150" dirty="0" err="1">
                <a:solidFill>
                  <a:schemeClr val="tx1"/>
                </a:solidFill>
              </a:rPr>
              <a:t>Quelques</a:t>
            </a:r>
            <a:r>
              <a:rPr lang="en-US" sz="4900" spc="-150" dirty="0">
                <a:solidFill>
                  <a:schemeClr val="tx1"/>
                </a:solidFill>
              </a:rPr>
              <a:t> Rappels de Python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4A2038D-E18E-BE72-D0B4-68757C7B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E4FCF9-B366-A986-FE87-F8A0A06B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93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712011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chemeClr val="tx2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35048"/>
            <a:ext cx="3086100" cy="365125"/>
          </a:xfrm>
        </p:spPr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106905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40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628121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4057931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553231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5012019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469219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ZoneTexte 8">
            <a:extLst>
              <a:ext uri="{FF2B5EF4-FFF2-40B4-BE49-F238E27FC236}">
                <a16:creationId xmlns:a16="http://schemas.microsoft.com/office/drawing/2014/main" id="{9C9A3100-5C6F-D4F8-CD32-8202F5532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00" y="5772591"/>
            <a:ext cx="8573134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A chaque itération on choisit parmi les sommets restant à explorer celui pour lequel la distance au sommet origine est la plus petite</a:t>
            </a:r>
          </a:p>
        </p:txBody>
      </p:sp>
    </p:spTree>
    <p:extLst>
      <p:ext uri="{BB962C8B-B14F-4D97-AF65-F5344CB8AC3E}">
        <p14:creationId xmlns:p14="http://schemas.microsoft.com/office/powerpoint/2010/main" val="3554120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674689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chemeClr val="tx2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197726"/>
            <a:ext cx="3086100" cy="365125"/>
          </a:xfrm>
        </p:spPr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069583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41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590799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(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accent6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4020609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515909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974697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431897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ZoneTexte 8">
            <a:extLst>
              <a:ext uri="{FF2B5EF4-FFF2-40B4-BE49-F238E27FC236}">
                <a16:creationId xmlns:a16="http://schemas.microsoft.com/office/drawing/2014/main" id="{C3D1CCD1-B7F3-61F1-7F66-86501E3DC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869" y="5720682"/>
            <a:ext cx="8382000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Une fois le sommet x</a:t>
            </a:r>
            <a:r>
              <a:rPr lang="fr-FR" sz="2800" baseline="-25000" dirty="0">
                <a:solidFill>
                  <a:schemeClr val="accent6"/>
                </a:solidFill>
                <a:latin typeface="Calibri" charset="0"/>
              </a:rPr>
              <a:t>i </a:t>
            </a:r>
            <a:r>
              <a:rPr lang="fr-FR" sz="2800" dirty="0">
                <a:solidFill>
                  <a:schemeClr val="accent6"/>
                </a:solidFill>
                <a:latin typeface="Calibri" charset="0"/>
              </a:rPr>
              <a:t> choisit on va explorer tous ses successeurs</a:t>
            </a:r>
          </a:p>
        </p:txBody>
      </p:sp>
    </p:spTree>
    <p:extLst>
      <p:ext uri="{BB962C8B-B14F-4D97-AF65-F5344CB8AC3E}">
        <p14:creationId xmlns:p14="http://schemas.microsoft.com/office/powerpoint/2010/main" val="2343065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Algorithme de Dijkstra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110490" y="1488072"/>
            <a:ext cx="3335339" cy="4351338"/>
          </a:xfrm>
        </p:spPr>
        <p:txBody>
          <a:bodyPr/>
          <a:lstStyle/>
          <a:p>
            <a:pPr marL="514350" indent="-514350">
              <a:buSzPct val="100000"/>
              <a:buFont typeface="Wingdings" charset="0"/>
              <a:buNone/>
            </a:pPr>
            <a:r>
              <a:rPr lang="fr-FR" sz="2800" b="1" dirty="0">
                <a:solidFill>
                  <a:schemeClr val="tx2"/>
                </a:solidFill>
                <a:latin typeface="Calibri" charset="0"/>
              </a:rPr>
              <a:t>// Initialisation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{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},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 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0 ; </a:t>
            </a:r>
          </a:p>
          <a:p>
            <a:pPr marL="835025" lvl="1" indent="-514350">
              <a:buSzPct val="100000"/>
              <a:buFont typeface="Lucida Sans Unicode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 il existe un arc 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0,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d(x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0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,x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) 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Sinon</a:t>
            </a:r>
          </a:p>
          <a:p>
            <a:pPr marL="1108075" lvl="2" indent="-514350">
              <a:buSzPct val="100000"/>
              <a:buFont typeface="Wingdings" charset="0"/>
              <a:buNone/>
            </a:pP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	d</a:t>
            </a:r>
            <a:r>
              <a:rPr lang="fr-FR" sz="2400" baseline="-25000" dirty="0">
                <a:solidFill>
                  <a:schemeClr val="tx2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Calibri" charset="0"/>
                <a:sym typeface="Symbol" charset="0"/>
              </a:rPr>
              <a:t></a:t>
            </a:r>
            <a:r>
              <a:rPr lang="fr-FR" sz="2400" dirty="0">
                <a:solidFill>
                  <a:schemeClr val="tx2"/>
                </a:solidFill>
                <a:latin typeface="Calibri" charset="0"/>
              </a:rPr>
              <a:t> infini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DA06329-BD8A-436E-C93D-115F6BDF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225717"/>
            <a:ext cx="3086100" cy="365125"/>
          </a:xfrm>
        </p:spPr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2F8319-2D48-FAE7-8191-3E6D902E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9390" y="6097574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42</a:t>
            </a:fld>
            <a:endParaRPr lang="fr-FR"/>
          </a:p>
        </p:txBody>
      </p:sp>
      <p:sp>
        <p:nvSpPr>
          <p:cNvPr id="21508" name="Espace réservé du contenu 2"/>
          <p:cNvSpPr txBox="1">
            <a:spLocks/>
          </p:cNvSpPr>
          <p:nvPr/>
        </p:nvSpPr>
        <p:spPr bwMode="auto">
          <a:xfrm>
            <a:off x="3564294" y="1404182"/>
            <a:ext cx="5707214" cy="44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81063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01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b="1" dirty="0">
                <a:solidFill>
                  <a:srgbClr val="0070C0"/>
                </a:solidFill>
                <a:latin typeface="Calibri" charset="0"/>
              </a:rPr>
              <a:t>// Exploration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Tant que S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 X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Choisir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X\S de d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minimum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Poser S S{x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}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Pour tout </a:t>
            </a:r>
            <a:r>
              <a:rPr lang="fr-FR" sz="28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aseline="-25000" dirty="0" err="1">
                <a:solidFill>
                  <a:schemeClr val="tx2"/>
                </a:solidFill>
                <a:latin typeface="Calibri" charset="0"/>
                <a:sym typeface="Symbol" charset="0"/>
              </a:rPr>
              <a:t>j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  X\S successeur de x</a:t>
            </a:r>
            <a:r>
              <a:rPr lang="fr-FR" sz="2800" baseline="-25000" dirty="0">
                <a:solidFill>
                  <a:schemeClr val="tx2"/>
                </a:solidFill>
                <a:latin typeface="Calibri" charset="0"/>
                <a:sym typeface="Symbol" charset="0"/>
              </a:rPr>
              <a:t>i</a:t>
            </a: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 </a:t>
            </a:r>
          </a:p>
          <a:p>
            <a:pPr lvl="2">
              <a:spcBef>
                <a:spcPts val="500"/>
              </a:spcBef>
              <a:buClr>
                <a:schemeClr val="accent2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	</a:t>
            </a:r>
            <a:r>
              <a:rPr lang="fr-FR" sz="2800" b="1" dirty="0">
                <a:solidFill>
                  <a:schemeClr val="accent6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="1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j</a:t>
            </a:r>
            <a:r>
              <a:rPr lang="fr-FR" sz="2800" b="1" dirty="0">
                <a:solidFill>
                  <a:schemeClr val="accent6"/>
                </a:solidFill>
                <a:latin typeface="Calibri" charset="0"/>
                <a:sym typeface="Symbol" charset="0"/>
              </a:rPr>
              <a:t> =min (d</a:t>
            </a:r>
            <a:r>
              <a:rPr lang="fr-FR" sz="2800" b="1" baseline="-25000" dirty="0">
                <a:solidFill>
                  <a:schemeClr val="accent6"/>
                </a:solidFill>
                <a:latin typeface="Calibri" charset="0"/>
                <a:sym typeface="Symbol" charset="0"/>
              </a:rPr>
              <a:t>j</a:t>
            </a:r>
            <a:r>
              <a:rPr lang="fr-FR" sz="2800" b="1" dirty="0">
                <a:solidFill>
                  <a:schemeClr val="accent6"/>
                </a:solidFill>
                <a:latin typeface="Calibri" charset="0"/>
                <a:sym typeface="Symbol" charset="0"/>
              </a:rPr>
              <a:t>, </a:t>
            </a:r>
            <a:r>
              <a:rPr lang="fr-FR" sz="2800" b="1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d</a:t>
            </a:r>
            <a:r>
              <a:rPr lang="fr-FR" sz="2800" b="1" baseline="-25000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b="1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+d</a:t>
            </a:r>
            <a:r>
              <a:rPr lang="fr-FR" sz="2800" b="1" dirty="0">
                <a:solidFill>
                  <a:schemeClr val="accent6"/>
                </a:solidFill>
                <a:latin typeface="Calibri" charset="0"/>
                <a:sym typeface="Symbol" charset="0"/>
              </a:rPr>
              <a:t>(</a:t>
            </a:r>
            <a:r>
              <a:rPr lang="fr-FR" sz="2800" b="1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x</a:t>
            </a:r>
            <a:r>
              <a:rPr lang="fr-FR" sz="2800" b="1" baseline="-25000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i</a:t>
            </a:r>
            <a:r>
              <a:rPr lang="fr-FR" sz="2800" b="1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,x</a:t>
            </a:r>
            <a:r>
              <a:rPr lang="fr-FR" sz="2800" b="1" baseline="-25000" dirty="0" err="1">
                <a:solidFill>
                  <a:schemeClr val="accent6"/>
                </a:solidFill>
                <a:latin typeface="Calibri" charset="0"/>
                <a:sym typeface="Symbol" charset="0"/>
              </a:rPr>
              <a:t>j</a:t>
            </a:r>
            <a:r>
              <a:rPr lang="fr-FR" sz="2800" b="1" dirty="0">
                <a:solidFill>
                  <a:schemeClr val="accent6"/>
                </a:solidFill>
                <a:latin typeface="Calibri" charset="0"/>
                <a:sym typeface="Symbol" charset="0"/>
              </a:rPr>
              <a:t>))</a:t>
            </a:r>
          </a:p>
          <a:p>
            <a:pPr lvl="1">
              <a:spcBef>
                <a:spcPts val="550"/>
              </a:spcBef>
              <a:buClr>
                <a:srgbClr val="FF9900"/>
              </a:buClr>
              <a:buSzPct val="100000"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pour</a:t>
            </a:r>
          </a:p>
          <a:p>
            <a:pPr>
              <a:spcBef>
                <a:spcPts val="700"/>
              </a:spcBef>
              <a:buClr>
                <a:srgbClr val="2B56AB"/>
              </a:buClr>
              <a:buSzPct val="100000"/>
              <a:buFont typeface="Wingdings" charset="0"/>
              <a:buNone/>
            </a:pPr>
            <a:r>
              <a:rPr lang="fr-FR" sz="2800" dirty="0">
                <a:solidFill>
                  <a:schemeClr val="tx2"/>
                </a:solidFill>
                <a:latin typeface="Calibri" charset="0"/>
                <a:sym typeface="Symbol" charset="0"/>
              </a:rPr>
              <a:t>	Fin tant que</a:t>
            </a:r>
            <a:endParaRPr lang="fr-FR" sz="2800" dirty="0">
              <a:solidFill>
                <a:schemeClr val="tx2"/>
              </a:solidFill>
              <a:latin typeface="Calibri" charset="0"/>
            </a:endParaRPr>
          </a:p>
        </p:txBody>
      </p: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 rot="5400000">
            <a:off x="2415541" y="3833992"/>
            <a:ext cx="2819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 rot="5400000">
            <a:off x="3749041" y="4329292"/>
            <a:ext cx="914400" cy="317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4191953" y="4788080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825240" y="5245280"/>
            <a:ext cx="228600" cy="15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ZoneTexte 8">
            <a:extLst>
              <a:ext uri="{FF2B5EF4-FFF2-40B4-BE49-F238E27FC236}">
                <a16:creationId xmlns:a16="http://schemas.microsoft.com/office/drawing/2014/main" id="{C3D1CCD1-B7F3-61F1-7F66-86501E3DC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539703"/>
            <a:ext cx="83820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Pour chaque </a:t>
            </a:r>
            <a:r>
              <a:rPr lang="fr-FR" sz="2400" dirty="0" err="1">
                <a:solidFill>
                  <a:schemeClr val="accent6"/>
                </a:solidFill>
                <a:latin typeface="Calibri" charset="0"/>
              </a:rPr>
              <a:t>x</a:t>
            </a:r>
            <a:r>
              <a:rPr lang="fr-FR" sz="2400" baseline="-25000" dirty="0" err="1">
                <a:solidFill>
                  <a:schemeClr val="accent6"/>
                </a:solidFill>
                <a:latin typeface="Calibri" charset="0"/>
              </a:rPr>
              <a:t>j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 successeur de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,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la distance pour aller en </a:t>
            </a:r>
            <a:r>
              <a:rPr lang="fr-FR" sz="2400" dirty="0" err="1">
                <a:solidFill>
                  <a:schemeClr val="accent6"/>
                </a:solidFill>
                <a:latin typeface="Calibri" charset="0"/>
              </a:rPr>
              <a:t>x</a:t>
            </a:r>
            <a:r>
              <a:rPr lang="fr-FR" sz="2400" baseline="-25000" dirty="0" err="1">
                <a:solidFill>
                  <a:schemeClr val="accent6"/>
                </a:solidFill>
                <a:latin typeface="Calibri" charset="0"/>
              </a:rPr>
              <a:t>j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est le minimum entre la longueur d’un chemin qui a déjà atteint </a:t>
            </a:r>
            <a:r>
              <a:rPr lang="fr-FR" sz="2400" dirty="0" err="1">
                <a:solidFill>
                  <a:schemeClr val="accent6"/>
                </a:solidFill>
                <a:latin typeface="Calibri" charset="0"/>
              </a:rPr>
              <a:t>x</a:t>
            </a:r>
            <a:r>
              <a:rPr lang="fr-FR" sz="2400" baseline="-25000" dirty="0" err="1">
                <a:solidFill>
                  <a:schemeClr val="accent6"/>
                </a:solidFill>
                <a:latin typeface="Calibri" charset="0"/>
              </a:rPr>
              <a:t>j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et la longueur du chemin pour aller en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+ la distance entre x</a:t>
            </a:r>
            <a:r>
              <a:rPr lang="fr-FR" sz="2400" baseline="-25000" dirty="0">
                <a:solidFill>
                  <a:schemeClr val="accent6"/>
                </a:solidFill>
                <a:latin typeface="Calibri" charset="0"/>
              </a:rPr>
              <a:t>i</a:t>
            </a:r>
            <a:r>
              <a:rPr lang="fr-FR" sz="2400" dirty="0">
                <a:solidFill>
                  <a:schemeClr val="accent6"/>
                </a:solidFill>
                <a:latin typeface="Calibri" charset="0"/>
              </a:rPr>
              <a:t> et </a:t>
            </a:r>
            <a:r>
              <a:rPr lang="fr-FR" sz="2400" dirty="0" err="1">
                <a:solidFill>
                  <a:schemeClr val="accent6"/>
                </a:solidFill>
                <a:latin typeface="Calibri" charset="0"/>
              </a:rPr>
              <a:t>x</a:t>
            </a:r>
            <a:r>
              <a:rPr lang="fr-FR" sz="2400" baseline="-25000" dirty="0" err="1">
                <a:solidFill>
                  <a:schemeClr val="accent6"/>
                </a:solidFill>
                <a:latin typeface="Calibri" charset="0"/>
              </a:rPr>
              <a:t>j</a:t>
            </a:r>
            <a:endParaRPr lang="fr-FR" sz="2400" baseline="-25000" dirty="0">
              <a:solidFill>
                <a:schemeClr val="accent6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9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re 1"/>
          <p:cNvSpPr>
            <a:spLocks noGrp="1"/>
          </p:cNvSpPr>
          <p:nvPr>
            <p:ph type="title"/>
          </p:nvPr>
        </p:nvSpPr>
        <p:spPr>
          <a:xfrm>
            <a:off x="533400" y="347662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419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>
            <a:spLocks noChangeArrowheads="1"/>
          </p:cNvSpPr>
          <p:nvPr/>
        </p:nvSpPr>
        <p:spPr bwMode="auto">
          <a:xfrm>
            <a:off x="6934200" y="1803919"/>
            <a:ext cx="457200" cy="457200"/>
          </a:xfrm>
          <a:prstGeom prst="ellipse">
            <a:avLst/>
          </a:prstGeom>
          <a:solidFill>
            <a:schemeClr val="accent2"/>
          </a:solidFill>
          <a:ln w="47625" cmpd="dbl">
            <a:solidFill>
              <a:srgbClr val="FF0000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19800" y="40899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05800" y="24897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239000" y="30993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153400" y="40899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096000" y="27945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391400" y="4851919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2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3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5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</a:t>
                      </a:r>
                      <a:r>
                        <a:rPr lang="fr-FR" sz="1800" baseline="-25000" dirty="0"/>
                        <a:t>i</a:t>
                      </a:r>
                      <a:endParaRPr lang="fr-FR" sz="1800" baseline="-250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667625" y="1851544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10325" y="2270644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553200" y="3023119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10500" y="2765944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886700" y="3442219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15263" y="4437581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524625" y="3375544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591425" y="3527944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896100" y="4128019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62"/>
          <p:cNvGrpSpPr>
            <a:grpSpLocks/>
          </p:cNvGrpSpPr>
          <p:nvPr/>
        </p:nvGrpSpPr>
        <p:grpSpPr bwMode="auto">
          <a:xfrm>
            <a:off x="5791200" y="1803919"/>
            <a:ext cx="3048000" cy="3722688"/>
            <a:chOff x="5867400" y="1524000"/>
            <a:chExt cx="3048000" cy="3722132"/>
          </a:xfrm>
        </p:grpSpPr>
        <p:sp>
          <p:nvSpPr>
            <p:cNvPr id="30780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1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2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3" name="ZoneTexte 48"/>
            <p:cNvSpPr txBox="1">
              <a:spLocks noChangeArrowheads="1"/>
            </p:cNvSpPr>
            <p:nvPr/>
          </p:nvSpPr>
          <p:spPr bwMode="auto">
            <a:xfrm>
              <a:off x="80010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6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4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5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0786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</p:grpSp>
      <p:sp>
        <p:nvSpPr>
          <p:cNvPr id="30771" name="ZoneTexte 52"/>
          <p:cNvSpPr txBox="1">
            <a:spLocks noChangeArrowheads="1"/>
          </p:cNvSpPr>
          <p:nvPr/>
        </p:nvSpPr>
        <p:spPr bwMode="auto">
          <a:xfrm>
            <a:off x="6477000" y="22611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0772" name="ZoneTexte 53"/>
          <p:cNvSpPr txBox="1">
            <a:spLocks noChangeArrowheads="1"/>
          </p:cNvSpPr>
          <p:nvPr/>
        </p:nvSpPr>
        <p:spPr bwMode="auto">
          <a:xfrm>
            <a:off x="7543800" y="39375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0773" name="ZoneTexte 54"/>
          <p:cNvSpPr txBox="1">
            <a:spLocks noChangeArrowheads="1"/>
          </p:cNvSpPr>
          <p:nvPr/>
        </p:nvSpPr>
        <p:spPr bwMode="auto">
          <a:xfrm>
            <a:off x="7696200" y="20325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0774" name="ZoneTexte 55"/>
          <p:cNvSpPr txBox="1">
            <a:spLocks noChangeArrowheads="1"/>
          </p:cNvSpPr>
          <p:nvPr/>
        </p:nvSpPr>
        <p:spPr bwMode="auto">
          <a:xfrm>
            <a:off x="6858000" y="37089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0775" name="ZoneTexte 56"/>
          <p:cNvSpPr txBox="1">
            <a:spLocks noChangeArrowheads="1"/>
          </p:cNvSpPr>
          <p:nvPr/>
        </p:nvSpPr>
        <p:spPr bwMode="auto">
          <a:xfrm>
            <a:off x="7848600" y="34803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0776" name="ZoneTexte 57"/>
          <p:cNvSpPr txBox="1">
            <a:spLocks noChangeArrowheads="1"/>
          </p:cNvSpPr>
          <p:nvPr/>
        </p:nvSpPr>
        <p:spPr bwMode="auto">
          <a:xfrm>
            <a:off x="7924800" y="43185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0777" name="ZoneTexte 58"/>
          <p:cNvSpPr txBox="1">
            <a:spLocks noChangeArrowheads="1"/>
          </p:cNvSpPr>
          <p:nvPr/>
        </p:nvSpPr>
        <p:spPr bwMode="auto">
          <a:xfrm>
            <a:off x="8458200" y="33279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0778" name="ZoneTexte 60"/>
          <p:cNvSpPr txBox="1">
            <a:spLocks noChangeArrowheads="1"/>
          </p:cNvSpPr>
          <p:nvPr/>
        </p:nvSpPr>
        <p:spPr bwMode="auto">
          <a:xfrm>
            <a:off x="6781800" y="2870719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0779" name="ZoneTexte 61"/>
          <p:cNvSpPr txBox="1">
            <a:spLocks noChangeArrowheads="1"/>
          </p:cNvSpPr>
          <p:nvPr/>
        </p:nvSpPr>
        <p:spPr bwMode="auto">
          <a:xfrm>
            <a:off x="7848600" y="2805632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D09117-E249-5619-4677-4EF74C5E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C2606-74E2-77C4-6E16-805E27EB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re 1"/>
          <p:cNvSpPr>
            <a:spLocks noGrp="1"/>
          </p:cNvSpPr>
          <p:nvPr>
            <p:ph type="title"/>
          </p:nvPr>
        </p:nvSpPr>
        <p:spPr>
          <a:xfrm>
            <a:off x="142875" y="402226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419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1755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2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3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5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</a:t>
                      </a:r>
                      <a:r>
                        <a:rPr lang="fr-FR" sz="1800" baseline="-25000" dirty="0"/>
                        <a:t>i</a:t>
                      </a:r>
                      <a:endParaRPr lang="fr-FR" sz="1800" baseline="-250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94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1804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1805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1806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1807" name="ZoneTexte 48"/>
            <p:cNvSpPr txBox="1">
              <a:spLocks noChangeArrowheads="1"/>
            </p:cNvSpPr>
            <p:nvPr/>
          </p:nvSpPr>
          <p:spPr bwMode="auto">
            <a:xfrm>
              <a:off x="80010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6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1808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1809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  <p:sp>
          <p:nvSpPr>
            <p:cNvPr id="31810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</a:t>
              </a:r>
              <a:r>
                <a:rPr lang="fr-FR" baseline="-25000"/>
                <a:t> </a:t>
              </a:r>
            </a:p>
          </p:txBody>
        </p:sp>
      </p:grpSp>
      <p:sp>
        <p:nvSpPr>
          <p:cNvPr id="31795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1796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1797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1798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1799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1800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1801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1802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1803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B4DAC50-A46B-4E18-4FA3-0F910218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4C41858-A9F8-2303-A3C5-027C56B4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82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re 1"/>
          <p:cNvSpPr>
            <a:spLocks noGrp="1"/>
          </p:cNvSpPr>
          <p:nvPr>
            <p:ph type="title"/>
          </p:nvPr>
        </p:nvSpPr>
        <p:spPr>
          <a:xfrm>
            <a:off x="304800" y="380590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419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852488" lvl="2" indent="-538163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2779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2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3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5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</a:t>
                      </a:r>
                      <a:r>
                        <a:rPr lang="fr-FR" sz="1800" baseline="-25000" dirty="0"/>
                        <a:t>i</a:t>
                      </a:r>
                      <a:endParaRPr lang="fr-FR" sz="1800" baseline="-250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18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2828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2829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2830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32831" name="ZoneTexte 48"/>
            <p:cNvSpPr txBox="1">
              <a:spLocks noChangeArrowheads="1"/>
            </p:cNvSpPr>
            <p:nvPr/>
          </p:nvSpPr>
          <p:spPr bwMode="auto">
            <a:xfrm>
              <a:off x="80010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6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2832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2833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2834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</p:grpSp>
      <p:sp>
        <p:nvSpPr>
          <p:cNvPr id="32819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2820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2821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2822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2823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2824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2825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2826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2827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68106D3-B55F-5981-577B-45C0A381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2D23FE-75F3-8EB8-C38C-026B634E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77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re 1"/>
          <p:cNvSpPr>
            <a:spLocks noGrp="1"/>
          </p:cNvSpPr>
          <p:nvPr>
            <p:ph type="title"/>
          </p:nvPr>
        </p:nvSpPr>
        <p:spPr>
          <a:xfrm>
            <a:off x="533400" y="402226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562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937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=&gt;(5)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	=&gt;{3}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3803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2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3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</a:t>
                      </a:r>
                      <a:r>
                        <a:rPr lang="fr-FR" sz="1800" baseline="-25000" dirty="0"/>
                        <a:t>i</a:t>
                      </a:r>
                      <a:endParaRPr lang="fr-FR" sz="1800" baseline="-250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42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3852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3853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3854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33855" name="ZoneTexte 48"/>
            <p:cNvSpPr txBox="1">
              <a:spLocks noChangeArrowheads="1"/>
            </p:cNvSpPr>
            <p:nvPr/>
          </p:nvSpPr>
          <p:spPr bwMode="auto">
            <a:xfrm>
              <a:off x="80010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6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3856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3857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3858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</p:grpSp>
      <p:sp>
        <p:nvSpPr>
          <p:cNvPr id="33843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3844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3845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3846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3847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3848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3849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3850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3851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124FCE-1A76-38BD-58FB-E71408DC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610EC0-71F0-54A2-1F6B-7D9AE139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91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re 1"/>
          <p:cNvSpPr>
            <a:spLocks noGrp="1"/>
          </p:cNvSpPr>
          <p:nvPr>
            <p:ph type="title"/>
          </p:nvPr>
        </p:nvSpPr>
        <p:spPr>
          <a:xfrm>
            <a:off x="609600" y="380590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33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937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           =&gt;(2)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       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=&gt; {3,6} 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4827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3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</a:t>
                      </a:r>
                      <a:r>
                        <a:rPr lang="fr-FR" sz="1800" baseline="-25000" dirty="0"/>
                        <a:t>i</a:t>
                      </a:r>
                      <a:endParaRPr lang="fr-FR" sz="1800" baseline="-250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Calibri" pitchFamily="34" charset="0"/>
                        </a:rPr>
                        <a:t>inf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66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4876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4877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4878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34879" name="ZoneTexte 48"/>
            <p:cNvSpPr txBox="1">
              <a:spLocks noChangeArrowheads="1"/>
            </p:cNvSpPr>
            <p:nvPr/>
          </p:nvSpPr>
          <p:spPr bwMode="auto">
            <a:xfrm>
              <a:off x="80010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6 </a:t>
              </a:r>
              <a:r>
                <a:rPr lang="fr-FR"/>
                <a:t>=7</a:t>
              </a:r>
              <a:endParaRPr lang="fr-FR" baseline="-25000"/>
            </a:p>
          </p:txBody>
        </p:sp>
        <p:sp>
          <p:nvSpPr>
            <p:cNvPr id="34880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4881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  <p:sp>
          <p:nvSpPr>
            <p:cNvPr id="34882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=inf</a:t>
              </a:r>
              <a:r>
                <a:rPr lang="fr-FR" baseline="-25000"/>
                <a:t> </a:t>
              </a:r>
            </a:p>
          </p:txBody>
        </p:sp>
      </p:grpSp>
      <p:sp>
        <p:nvSpPr>
          <p:cNvPr id="34867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4868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4869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4870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4871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4872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4873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4874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4875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C71768-DCC4-47B2-30D5-32AA9728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5413EC-6274-9D93-4176-9325E1DA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336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re 1"/>
          <p:cNvSpPr>
            <a:spLocks noGrp="1"/>
          </p:cNvSpPr>
          <p:nvPr>
            <p:ph type="title"/>
          </p:nvPr>
        </p:nvSpPr>
        <p:spPr>
          <a:xfrm>
            <a:off x="533400" y="396670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47713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=&gt;(3)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	=&gt;{4,7,6}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5851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00B0F0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90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5900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5901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5902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35904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5905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35906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=8</a:t>
              </a:r>
              <a:endParaRPr lang="fr-FR" baseline="-25000"/>
            </a:p>
          </p:txBody>
        </p:sp>
      </p:grpSp>
      <p:sp>
        <p:nvSpPr>
          <p:cNvPr id="35891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5892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5893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5894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5895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5896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5897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5898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5899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14495B6-D7A1-0057-8C35-2F5E0B86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073D72-A817-F437-45A0-E2CC22CB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28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re 1"/>
          <p:cNvSpPr>
            <a:spLocks noGrp="1"/>
          </p:cNvSpPr>
          <p:nvPr>
            <p:ph type="title"/>
          </p:nvPr>
        </p:nvSpPr>
        <p:spPr>
          <a:xfrm>
            <a:off x="495300" y="396670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937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=&gt;(6)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	=&gt;{7}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6875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S={1,5,2,3, 6}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7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00B0F0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14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6924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6925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6926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36928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6929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36930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=7</a:t>
              </a:r>
              <a:endParaRPr lang="fr-FR" baseline="-25000"/>
            </a:p>
          </p:txBody>
        </p:sp>
      </p:grpSp>
      <p:sp>
        <p:nvSpPr>
          <p:cNvPr id="36915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6916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6917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6918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6919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6920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6921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6922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6923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C6AB976-2336-C576-298E-5EB6414F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48D9C4-2969-BD96-0BE6-CE69CA64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42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4E722F7-58AE-16DB-9068-3879118B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621740-A44B-153D-2FFE-A4CF4DF8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825625"/>
            <a:ext cx="8114134" cy="4530726"/>
          </a:xfrm>
        </p:spPr>
        <p:txBody>
          <a:bodyPr numCol="2" spcCol="144000"/>
          <a:lstStyle/>
          <a:p>
            <a:r>
              <a:rPr lang="fr-FR" dirty="0"/>
              <a:t>Séance 1 </a:t>
            </a:r>
          </a:p>
          <a:p>
            <a:pPr lvl="1"/>
            <a:r>
              <a:rPr lang="fr-FR" dirty="0"/>
              <a:t>Variables, type, listes, instruction de base</a:t>
            </a:r>
          </a:p>
          <a:p>
            <a:pPr lvl="1"/>
            <a:r>
              <a:rPr lang="fr-FR" dirty="0"/>
              <a:t>Définition d’une fonction / procédure </a:t>
            </a:r>
          </a:p>
          <a:p>
            <a:pPr lvl="2"/>
            <a:r>
              <a:rPr lang="fr-FR" dirty="0"/>
              <a:t>Comment définir une fonction </a:t>
            </a:r>
          </a:p>
          <a:p>
            <a:pPr lvl="2"/>
            <a:r>
              <a:rPr lang="fr-FR" dirty="0"/>
              <a:t>Comment l’utiliser </a:t>
            </a:r>
          </a:p>
          <a:p>
            <a:pPr lvl="2"/>
            <a:r>
              <a:rPr lang="fr-FR" dirty="0"/>
              <a:t>Visibilité des variables </a:t>
            </a:r>
          </a:p>
          <a:p>
            <a:pPr lvl="1"/>
            <a:r>
              <a:rPr lang="fr-FR" dirty="0"/>
              <a:t>Les premiers exemples </a:t>
            </a:r>
          </a:p>
          <a:p>
            <a:pPr lvl="2"/>
            <a:r>
              <a:rPr lang="fr-FR" dirty="0"/>
              <a:t>Retourner la valeur absolue </a:t>
            </a:r>
          </a:p>
          <a:p>
            <a:pPr lvl="2"/>
            <a:r>
              <a:rPr lang="fr-FR" dirty="0"/>
              <a:t>Retourner le plus petit élément d’une liste </a:t>
            </a:r>
          </a:p>
          <a:p>
            <a:pPr lvl="2"/>
            <a:r>
              <a:rPr lang="fr-FR" dirty="0"/>
              <a:t>Calculer le triangle de Pascal </a:t>
            </a:r>
          </a:p>
          <a:p>
            <a:pPr lvl="2"/>
            <a:r>
              <a:rPr lang="fr-FR" dirty="0"/>
              <a:t>Calculer la suite des n premiers entiers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Séance 2 </a:t>
            </a:r>
          </a:p>
          <a:p>
            <a:pPr lvl="1"/>
            <a:r>
              <a:rPr lang="fr-FR" dirty="0"/>
              <a:t>Exemples un peu plus avancés</a:t>
            </a:r>
          </a:p>
          <a:p>
            <a:pPr lvl="2"/>
            <a:r>
              <a:rPr lang="fr-FR" dirty="0"/>
              <a:t>Calculer la distance entre deux points </a:t>
            </a:r>
          </a:p>
          <a:p>
            <a:pPr lvl="2"/>
            <a:r>
              <a:rPr lang="fr-FR" dirty="0"/>
              <a:t>Calculer le périmètre d’un Polygone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Rappel de programmation </a:t>
            </a:r>
            <a:r>
              <a:rPr lang="fr-FR" dirty="0" err="1"/>
              <a:t>obejt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229179-9FC2-76E4-932D-5579CC57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B82A77-0627-37F8-F593-D381A2EF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85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1"/>
          <p:cNvSpPr>
            <a:spLocks noGrp="1"/>
          </p:cNvSpPr>
          <p:nvPr>
            <p:ph type="title"/>
          </p:nvPr>
        </p:nvSpPr>
        <p:spPr>
          <a:xfrm>
            <a:off x="533400" y="396670"/>
            <a:ext cx="8153400" cy="642938"/>
          </a:xfrm>
        </p:spPr>
        <p:txBody>
          <a:bodyPr>
            <a:normAutofit/>
          </a:bodyPr>
          <a:lstStyle/>
          <a:p>
            <a:r>
              <a:rPr lang="fr-FR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47713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=&gt;(7)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	=&gt;{}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7899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1866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S={1,5,2,3, 6,7}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38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7948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7949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7950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37952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7953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37954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=7</a:t>
              </a:r>
              <a:endParaRPr lang="fr-FR" baseline="-25000"/>
            </a:p>
          </p:txBody>
        </p:sp>
      </p:grpSp>
      <p:sp>
        <p:nvSpPr>
          <p:cNvPr id="37939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7940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7941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7942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7943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7944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7945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7946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7947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23BFE10-59DD-F567-3AD9-D3B4D046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7F878F-B6F9-5835-C814-B9638D77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293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re 1"/>
          <p:cNvSpPr>
            <a:spLocks noGrp="1"/>
          </p:cNvSpPr>
          <p:nvPr>
            <p:ph type="title"/>
          </p:nvPr>
        </p:nvSpPr>
        <p:spPr>
          <a:xfrm>
            <a:off x="609600" y="380999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937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=&gt;(4)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	=&gt;{}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8923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S={1,5,2,3, 6,7,4}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962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8972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8973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8974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38976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38977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38978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=7</a:t>
              </a:r>
              <a:endParaRPr lang="fr-FR" baseline="-25000"/>
            </a:p>
          </p:txBody>
        </p:sp>
      </p:grpSp>
      <p:sp>
        <p:nvSpPr>
          <p:cNvPr id="38963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8964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8965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8966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8967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8968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8969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8970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8971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721641-F96D-6CCA-46F7-AD74454A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18ABB8-FD52-A86D-BB64-848E9303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76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re 1"/>
          <p:cNvSpPr>
            <a:spLocks noGrp="1"/>
          </p:cNvSpPr>
          <p:nvPr>
            <p:ph type="title"/>
          </p:nvPr>
        </p:nvSpPr>
        <p:spPr>
          <a:xfrm>
            <a:off x="609600" y="402226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8075" lvl="2" indent="-7937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FF0000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b="1" dirty="0">
                <a:solidFill>
                  <a:srgbClr val="FF0000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minimum 	=&gt;(4)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</a:t>
            </a:r>
            <a:r>
              <a:rPr lang="fr-FR" sz="2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=&gt;{}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FF0000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b="1" dirty="0">
              <a:solidFill>
                <a:srgbClr val="FF0000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39947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S={1,5,2,3, 6,7,4}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sz="1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6" idx="5"/>
            <a:endCxn id="1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6" idx="3"/>
            <a:endCxn id="19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19" idx="6"/>
            <a:endCxn id="1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5" idx="3"/>
            <a:endCxn id="1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8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6" idx="3"/>
            <a:endCxn id="1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16" idx="5"/>
            <a:endCxn id="18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86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39996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39997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39998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40000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40001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40002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=7</a:t>
              </a:r>
              <a:endParaRPr lang="fr-FR" baseline="-25000"/>
            </a:p>
          </p:txBody>
        </p:sp>
      </p:grpSp>
      <p:sp>
        <p:nvSpPr>
          <p:cNvPr id="39987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9988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9989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39990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9991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9992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39993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39994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39995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434AA7-77B9-EA5B-0BC2-2A041364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508972-BBDB-7534-25F3-EE5F7371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538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re 1"/>
          <p:cNvSpPr>
            <a:spLocks noGrp="1"/>
          </p:cNvSpPr>
          <p:nvPr>
            <p:ph type="title"/>
          </p:nvPr>
        </p:nvSpPr>
        <p:spPr>
          <a:xfrm>
            <a:off x="685800" y="396670"/>
            <a:ext cx="8153400" cy="64293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Un tout petit exemple 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304800" y="1295400"/>
            <a:ext cx="571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S</a:t>
            </a:r>
            <a:r>
              <a:rPr lang="fr-FR" sz="2000" b="1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X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 	=&gt;(4)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=&gt;{}</a:t>
            </a:r>
          </a:p>
          <a:p>
            <a:pPr marL="1200150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sz="2000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sz="2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sz="2000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sz="2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sz="2000" b="1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sz="2000" b="1" dirty="0">
              <a:solidFill>
                <a:schemeClr val="tx2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sz="2000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010400" y="1524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16" name="Ellipse 1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18" name="Ellipse 17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9" name="Ellipse 18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20" name="Ellipse 19"/>
          <p:cNvSpPr/>
          <p:nvPr/>
        </p:nvSpPr>
        <p:spPr>
          <a:xfrm>
            <a:off x="7467600" y="4572000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7</a:t>
            </a:r>
          </a:p>
        </p:txBody>
      </p:sp>
      <p:sp>
        <p:nvSpPr>
          <p:cNvPr id="40971" name="ZoneTexte 20"/>
          <p:cNvSpPr txBox="1">
            <a:spLocks noChangeArrowheads="1"/>
          </p:cNvSpPr>
          <p:nvPr/>
        </p:nvSpPr>
        <p:spPr bwMode="auto">
          <a:xfrm>
            <a:off x="6057900" y="54102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S={1,5,2,3, 6,7,4}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06238"/>
              </p:ext>
            </p:extLst>
          </p:nvPr>
        </p:nvGraphicFramePr>
        <p:xfrm>
          <a:off x="4876800" y="5943600"/>
          <a:ext cx="39624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i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1</a:t>
                      </a:r>
                      <a:endParaRPr lang="fr-FR" sz="1800" dirty="0"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fr-FR" sz="1800" b="1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fr-F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fr-FR" sz="18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fr-FR" sz="1800" baseline="-250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cxnSpLocks noChangeShapeType="1"/>
            <a:stCxn id="6" idx="5"/>
            <a:endCxn id="15" idx="1"/>
          </p:cNvCxnSpPr>
          <p:nvPr/>
        </p:nvCxnSpPr>
        <p:spPr bwMode="auto">
          <a:xfrm rot="16200000" flipH="1">
            <a:off x="7743825" y="1571625"/>
            <a:ext cx="361950" cy="1047750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26"/>
          <p:cNvCxnSpPr>
            <a:cxnSpLocks noChangeShapeType="1"/>
            <a:stCxn id="6" idx="3"/>
            <a:endCxn id="19" idx="7"/>
          </p:cNvCxnSpPr>
          <p:nvPr/>
        </p:nvCxnSpPr>
        <p:spPr bwMode="auto">
          <a:xfrm rot="5400000">
            <a:off x="6486525" y="1990725"/>
            <a:ext cx="666750" cy="514350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28"/>
          <p:cNvCxnSpPr>
            <a:cxnSpLocks noChangeShapeType="1"/>
            <a:stCxn id="19" idx="6"/>
            <a:endCxn id="16" idx="2"/>
          </p:cNvCxnSpPr>
          <p:nvPr/>
        </p:nvCxnSpPr>
        <p:spPr bwMode="auto">
          <a:xfrm>
            <a:off x="6629400" y="2743200"/>
            <a:ext cx="685800" cy="304800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30"/>
          <p:cNvCxnSpPr>
            <a:cxnSpLocks noChangeShapeType="1"/>
            <a:stCxn id="15" idx="3"/>
            <a:endCxn id="16" idx="6"/>
          </p:cNvCxnSpPr>
          <p:nvPr/>
        </p:nvCxnSpPr>
        <p:spPr bwMode="auto">
          <a:xfrm rot="5400000">
            <a:off x="7886700" y="2486025"/>
            <a:ext cx="447675" cy="676275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Connecteur droit avec flèche 32"/>
          <p:cNvCxnSpPr>
            <a:stCxn id="15" idx="4"/>
            <a:endCxn id="18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cxnSpLocks noChangeShapeType="1"/>
            <a:stCxn id="18" idx="3"/>
          </p:cNvCxnSpPr>
          <p:nvPr/>
        </p:nvCxnSpPr>
        <p:spPr bwMode="auto">
          <a:xfrm rot="5400000">
            <a:off x="7891463" y="4157662"/>
            <a:ext cx="361950" cy="447675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Connecteur droit avec flèche 36"/>
          <p:cNvCxnSpPr>
            <a:cxnSpLocks noChangeShapeType="1"/>
            <a:stCxn id="16" idx="3"/>
            <a:endCxn id="14" idx="7"/>
          </p:cNvCxnSpPr>
          <p:nvPr/>
        </p:nvCxnSpPr>
        <p:spPr bwMode="auto">
          <a:xfrm rot="5400000">
            <a:off x="6600825" y="3095625"/>
            <a:ext cx="666750" cy="895350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" name="Connecteur droit avec flèche 38"/>
          <p:cNvCxnSpPr>
            <a:cxnSpLocks noChangeShapeType="1"/>
            <a:stCxn id="16" idx="5"/>
            <a:endCxn id="18" idx="1"/>
          </p:cNvCxnSpPr>
          <p:nvPr/>
        </p:nvCxnSpPr>
        <p:spPr bwMode="auto">
          <a:xfrm rot="16200000" flipH="1">
            <a:off x="7667625" y="3248025"/>
            <a:ext cx="666750" cy="590550"/>
          </a:xfrm>
          <a:prstGeom prst="straightConnector1">
            <a:avLst/>
          </a:prstGeom>
          <a:noFill/>
          <a:ln w="47625" cmpd="dbl">
            <a:solidFill>
              <a:srgbClr val="6BB76D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Connecteur droit avec flèche 40"/>
          <p:cNvCxnSpPr>
            <a:stCxn id="16" idx="4"/>
            <a:endCxn id="20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10" name="Groupe 62"/>
          <p:cNvGrpSpPr>
            <a:grpSpLocks/>
          </p:cNvGrpSpPr>
          <p:nvPr/>
        </p:nvGrpSpPr>
        <p:grpSpPr bwMode="auto">
          <a:xfrm>
            <a:off x="5867400" y="1524000"/>
            <a:ext cx="3048000" cy="3722688"/>
            <a:chOff x="5867400" y="1524000"/>
            <a:chExt cx="3048000" cy="3722132"/>
          </a:xfrm>
        </p:grpSpPr>
        <p:sp>
          <p:nvSpPr>
            <p:cNvPr id="41020" name="ZoneTexte 43"/>
            <p:cNvSpPr txBox="1">
              <a:spLocks noChangeArrowheads="1"/>
            </p:cNvSpPr>
            <p:nvPr/>
          </p:nvSpPr>
          <p:spPr bwMode="auto">
            <a:xfrm>
              <a:off x="6019800" y="15240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1 </a:t>
              </a:r>
              <a:r>
                <a:rPr lang="fr-FR"/>
                <a:t>=0</a:t>
              </a:r>
              <a:r>
                <a:rPr lang="fr-FR" baseline="-25000"/>
                <a:t> </a:t>
              </a:r>
            </a:p>
          </p:txBody>
        </p:sp>
        <p:sp>
          <p:nvSpPr>
            <p:cNvPr id="41021" name="ZoneTexte 44"/>
            <p:cNvSpPr txBox="1">
              <a:spLocks noChangeArrowheads="1"/>
            </p:cNvSpPr>
            <p:nvPr/>
          </p:nvSpPr>
          <p:spPr bwMode="auto">
            <a:xfrm>
              <a:off x="8001000" y="1828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2 </a:t>
              </a:r>
              <a:r>
                <a:rPr lang="fr-FR"/>
                <a:t>=3</a:t>
              </a:r>
              <a:r>
                <a:rPr lang="fr-FR" baseline="-25000"/>
                <a:t> </a:t>
              </a:r>
            </a:p>
          </p:txBody>
        </p:sp>
        <p:sp>
          <p:nvSpPr>
            <p:cNvPr id="41022" name="ZoneTexte 45"/>
            <p:cNvSpPr txBox="1">
              <a:spLocks noChangeArrowheads="1"/>
            </p:cNvSpPr>
            <p:nvPr/>
          </p:nvSpPr>
          <p:spPr bwMode="auto">
            <a:xfrm>
              <a:off x="5943600" y="2971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5 </a:t>
              </a:r>
              <a:r>
                <a:rPr lang="fr-FR"/>
                <a:t>=</a:t>
              </a:r>
              <a:r>
                <a:rPr lang="fr-FR" baseline="-25000"/>
                <a:t> </a:t>
              </a:r>
              <a:r>
                <a:rPr lang="fr-FR"/>
                <a:t>2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8001000" y="4266790"/>
              <a:ext cx="914400" cy="36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/>
                <a:t>d</a:t>
              </a:r>
              <a:r>
                <a:rPr lang="fr-FR" baseline="-25000" dirty="0"/>
                <a:t>6 </a:t>
              </a:r>
              <a:r>
                <a:rPr lang="fr-FR" dirty="0"/>
                <a:t>=6</a:t>
              </a:r>
              <a:endParaRPr lang="fr-FR" baseline="-25000" dirty="0"/>
            </a:p>
          </p:txBody>
        </p:sp>
        <p:sp>
          <p:nvSpPr>
            <p:cNvPr id="41024" name="ZoneTexte 49"/>
            <p:cNvSpPr txBox="1">
              <a:spLocks noChangeArrowheads="1"/>
            </p:cNvSpPr>
            <p:nvPr/>
          </p:nvSpPr>
          <p:spPr bwMode="auto">
            <a:xfrm>
              <a:off x="7086600" y="24384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3 </a:t>
              </a:r>
              <a:r>
                <a:rPr lang="fr-FR"/>
                <a:t>=4</a:t>
              </a:r>
              <a:endParaRPr lang="fr-FR" baseline="-25000"/>
            </a:p>
          </p:txBody>
        </p:sp>
        <p:sp>
          <p:nvSpPr>
            <p:cNvPr id="41025" name="ZoneTexte 50"/>
            <p:cNvSpPr txBox="1">
              <a:spLocks noChangeArrowheads="1"/>
            </p:cNvSpPr>
            <p:nvPr/>
          </p:nvSpPr>
          <p:spPr bwMode="auto">
            <a:xfrm>
              <a:off x="5867400" y="42672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4 </a:t>
              </a:r>
              <a:r>
                <a:rPr lang="fr-FR"/>
                <a:t>=8</a:t>
              </a:r>
              <a:endParaRPr lang="fr-FR" baseline="-25000"/>
            </a:p>
          </p:txBody>
        </p:sp>
        <p:sp>
          <p:nvSpPr>
            <p:cNvPr id="41026" name="ZoneTexte 51"/>
            <p:cNvSpPr txBox="1">
              <a:spLocks noChangeArrowheads="1"/>
            </p:cNvSpPr>
            <p:nvPr/>
          </p:nvSpPr>
          <p:spPr bwMode="auto">
            <a:xfrm>
              <a:off x="7696200" y="4876800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/>
                <a:t>d</a:t>
              </a:r>
              <a:r>
                <a:rPr lang="fr-FR" baseline="-25000"/>
                <a:t>7 </a:t>
              </a:r>
              <a:r>
                <a:rPr lang="fr-FR"/>
                <a:t>=7</a:t>
              </a:r>
              <a:endParaRPr lang="fr-FR" baseline="-25000"/>
            </a:p>
          </p:txBody>
        </p:sp>
      </p:grpSp>
      <p:sp>
        <p:nvSpPr>
          <p:cNvPr id="41011" name="ZoneTexte 52"/>
          <p:cNvSpPr txBox="1">
            <a:spLocks noChangeArrowheads="1"/>
          </p:cNvSpPr>
          <p:nvPr/>
        </p:nvSpPr>
        <p:spPr bwMode="auto">
          <a:xfrm>
            <a:off x="6553200" y="19812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41012" name="ZoneTexte 53"/>
          <p:cNvSpPr txBox="1">
            <a:spLocks noChangeArrowheads="1"/>
          </p:cNvSpPr>
          <p:nvPr/>
        </p:nvSpPr>
        <p:spPr bwMode="auto">
          <a:xfrm>
            <a:off x="7620000" y="3657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41013" name="ZoneTexte 54"/>
          <p:cNvSpPr txBox="1">
            <a:spLocks noChangeArrowheads="1"/>
          </p:cNvSpPr>
          <p:nvPr/>
        </p:nvSpPr>
        <p:spPr bwMode="auto">
          <a:xfrm>
            <a:off x="7772400" y="1752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3</a:t>
            </a:r>
          </a:p>
        </p:txBody>
      </p:sp>
      <p:sp>
        <p:nvSpPr>
          <p:cNvPr id="41014" name="ZoneTexte 55"/>
          <p:cNvSpPr txBox="1">
            <a:spLocks noChangeArrowheads="1"/>
          </p:cNvSpPr>
          <p:nvPr/>
        </p:nvSpPr>
        <p:spPr bwMode="auto">
          <a:xfrm>
            <a:off x="6934200" y="3429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41015" name="ZoneTexte 56"/>
          <p:cNvSpPr txBox="1">
            <a:spLocks noChangeArrowheads="1"/>
          </p:cNvSpPr>
          <p:nvPr/>
        </p:nvSpPr>
        <p:spPr bwMode="auto">
          <a:xfrm>
            <a:off x="7924800" y="32004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41016" name="ZoneTexte 57"/>
          <p:cNvSpPr txBox="1">
            <a:spLocks noChangeArrowheads="1"/>
          </p:cNvSpPr>
          <p:nvPr/>
        </p:nvSpPr>
        <p:spPr bwMode="auto">
          <a:xfrm>
            <a:off x="8001000" y="40386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41017" name="ZoneTexte 58"/>
          <p:cNvSpPr txBox="1">
            <a:spLocks noChangeArrowheads="1"/>
          </p:cNvSpPr>
          <p:nvPr/>
        </p:nvSpPr>
        <p:spPr bwMode="auto">
          <a:xfrm>
            <a:off x="8534400" y="30480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4</a:t>
            </a:r>
          </a:p>
        </p:txBody>
      </p:sp>
      <p:sp>
        <p:nvSpPr>
          <p:cNvPr id="41018" name="ZoneTexte 60"/>
          <p:cNvSpPr txBox="1">
            <a:spLocks noChangeArrowheads="1"/>
          </p:cNvSpPr>
          <p:nvPr/>
        </p:nvSpPr>
        <p:spPr bwMode="auto">
          <a:xfrm>
            <a:off x="6858000" y="2590800"/>
            <a:ext cx="22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2</a:t>
            </a:r>
          </a:p>
        </p:txBody>
      </p:sp>
      <p:sp>
        <p:nvSpPr>
          <p:cNvPr id="41019" name="ZoneTexte 61"/>
          <p:cNvSpPr txBox="1">
            <a:spLocks noChangeArrowheads="1"/>
          </p:cNvSpPr>
          <p:nvPr/>
        </p:nvSpPr>
        <p:spPr bwMode="auto">
          <a:xfrm>
            <a:off x="7924800" y="2525713"/>
            <a:ext cx="22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DF32C0-86F5-EAD0-82D5-B445AF8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Cours </a:t>
            </a:r>
            <a:r>
              <a:rPr lang="fr-FR" dirty="0" err="1"/>
              <a:t>PeiP</a:t>
            </a:r>
            <a:r>
              <a:rPr lang="fr-FR" dirty="0"/>
              <a:t>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AB32ED-A2F4-3B54-7556-3F84AF33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680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4" y="99767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4967865" y="227702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95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4" y="99767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4967865" y="227702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5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2900198" y="997673"/>
            <a:ext cx="138671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, 0+1)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525450" y="2277022"/>
            <a:ext cx="1399674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, 0+3)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24636" y="3056202"/>
            <a:ext cx="138671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, 0+3)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1685229" y="1853169"/>
            <a:ext cx="1438897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 (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, 0+2)</a:t>
            </a:r>
          </a:p>
        </p:txBody>
      </p:sp>
    </p:spTree>
    <p:extLst>
      <p:ext uri="{BB962C8B-B14F-4D97-AF65-F5344CB8AC3E}">
        <p14:creationId xmlns:p14="http://schemas.microsoft.com/office/powerpoint/2010/main" val="723370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967863" y="227702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38299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967863" y="227702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90259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704421" y="1705011"/>
            <a:ext cx="1751896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min(3, 1 + 4) =  3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3" name="Connecteur droit avec flèche 2"/>
          <p:cNvCxnSpPr>
            <a:stCxn id="92" idx="2"/>
            <a:endCxn id="7" idx="0"/>
          </p:cNvCxnSpPr>
          <p:nvPr/>
        </p:nvCxnSpPr>
        <p:spPr>
          <a:xfrm flipH="1">
            <a:off x="5188437" y="2074335"/>
            <a:ext cx="391932" cy="6088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910795" y="2074342"/>
            <a:ext cx="1271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5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F8838-7106-12D4-F14F-3EDFA33F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Séance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1A8316-761E-AAC7-4A47-551A0ECBF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B114E9-6444-9A1B-9837-21342705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59BD97-0599-A442-2A14-F90D57E7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106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5" y="476167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3778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5" y="476167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1787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5" y="476167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45451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1" y="368333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2484700" y="4761674"/>
            <a:ext cx="155681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Min(8, 2+2)= 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5997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1" y="368333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2484700" y="4761674"/>
            <a:ext cx="155681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Min(8, 2+2)= 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2261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343350" y="3742939"/>
            <a:ext cx="155681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Min(5, 3+1) =4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30841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2212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9661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1153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984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47BC0-09B2-EE3B-1B91-A6427256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 : qu’est-ce que c’est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CF909-2C39-D7F8-186B-CC1160B9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Historique</a:t>
            </a:r>
            <a:endParaRPr lang="fr-FR" sz="18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Développé en 1989 par Guido van </a:t>
            </a:r>
            <a:r>
              <a:rPr lang="fr-FR" sz="1800" b="0" i="0" u="none" strike="noStrike" dirty="0" err="1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Rossum</a:t>
            </a: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.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En 2005, il a été engage par Google pour ne travailler que sur Python.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Deux principales versions de Python : la 2.7 - la 3.2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Caractéristiques principales</a:t>
            </a:r>
            <a:endParaRPr lang="fr-FR" sz="18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Libre et gratuit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Interprété (pas besoin de compilation)  </a:t>
            </a:r>
            <a:r>
              <a:rPr lang="fr-FR" sz="1800" b="1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Script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Interactif (on peut s'en servir comme une calculatrice)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Impératif / Fonctionnel / Orienté Objet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Extensible (par exemple avec des modules graphiques)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The Zen of Python</a:t>
            </a:r>
            <a:endParaRPr lang="fr-FR" sz="18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Syntaxe claire et cohérente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Indentation significative (lisibilité du code)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Typage dynamique (pas de déclaration des variables)</a:t>
            </a:r>
            <a:endParaRPr lang="fr-FR" sz="18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E91D55-1588-4330-E184-F0D7806F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43BC0E-33B0-A8C2-8C8C-2F016E9F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822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9343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6" y="4797772"/>
            <a:ext cx="17486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, 6+4)=10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6826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18636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5903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155681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Min(9, 5+3)= 8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6814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6" y="479777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2452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15312" y="204279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71497" y="2456604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1906" y="3927605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414505" y="3854666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5122668" y="4112271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3" y="997673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6023266" y="479777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5502100" y="377468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679117" y="4982438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263395" y="475056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967863" y="2313817"/>
            <a:ext cx="301642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0362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8A025-4136-65DF-167F-19BD36F2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76936-A7D5-76F8-1398-190DEE4D5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6D70A3-1222-3AF7-B173-73C36112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CDE5E5-DBAF-0E4A-2376-FD8AA7E3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000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3ED50-12DA-AAF9-3FA2-0ACE71C1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caractéristiques de l’algorithme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4C8160-3063-905A-427A-5718092A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71DF9-CFED-73BE-2EE4-D628A2C2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77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07B8711-7FB7-2677-DAF6-BC0A4526309B}"/>
              </a:ext>
            </a:extLst>
          </p:cNvPr>
          <p:cNvSpPr txBox="1">
            <a:spLocks/>
          </p:cNvSpPr>
          <p:nvPr/>
        </p:nvSpPr>
        <p:spPr bwMode="auto">
          <a:xfrm>
            <a:off x="5200650" y="1585913"/>
            <a:ext cx="39433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Tant que (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x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</a:rPr>
              <a:t>i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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destination)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CD1B6B9C-8F7D-A3F0-2C32-0CEDBFE28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530726"/>
          </a:xfrm>
        </p:spPr>
        <p:txBody>
          <a:bodyPr/>
          <a:lstStyle/>
          <a:p>
            <a:r>
              <a:rPr lang="fr-FR" dirty="0"/>
              <a:t>Combien d’opération dans le pire cas</a:t>
            </a:r>
          </a:p>
          <a:p>
            <a:r>
              <a:rPr lang="fr-FR" dirty="0"/>
              <a:t>Dans le pire cas on parcourt tous les sommets (n)</a:t>
            </a:r>
          </a:p>
          <a:p>
            <a:r>
              <a:rPr lang="fr-FR" dirty="0"/>
              <a:t>Pour chaque sommet on trouve celui de plus petite distance (n)</a:t>
            </a:r>
          </a:p>
          <a:p>
            <a:r>
              <a:rPr lang="fr-FR" dirty="0"/>
              <a:t>Pour chaque sommet on parcourt ses successeurs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8708D6C-56CA-9E04-67E0-7CE61FFA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45" y="4561244"/>
            <a:ext cx="38354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croquis, dessin, carte, Dessin au trait&#10;&#10;Description générée automatiquement">
            <a:extLst>
              <a:ext uri="{FF2B5EF4-FFF2-40B4-BE49-F238E27FC236}">
                <a16:creationId xmlns:a16="http://schemas.microsoft.com/office/drawing/2014/main" id="{77B53BDE-BDB4-B735-90EE-96DD10D7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66" y="1764717"/>
            <a:ext cx="5399391" cy="388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3ED50-12DA-AAF9-3FA2-0ACE71C1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caractéristiques de l’algorithme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74C8160-3063-905A-427A-5718092A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71DF9-CFED-73BE-2EE4-D628A2C2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78</a:t>
            </a:fld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CD1B6B9C-8F7D-A3F0-2C32-0CEDBFE28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270000"/>
            <a:ext cx="3788229" cy="5522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Le dernier nœud exploré est le nœuds destination. </a:t>
            </a:r>
          </a:p>
          <a:p>
            <a:pPr>
              <a:lnSpc>
                <a:spcPct val="100000"/>
              </a:lnSpc>
            </a:pPr>
            <a:r>
              <a:rPr lang="fr-FR" dirty="0"/>
              <a:t>Tous les nœuds explorés avant </a:t>
            </a:r>
            <a:r>
              <a:rPr lang="fr-FR" dirty="0">
                <a:solidFill>
                  <a:schemeClr val="accent6"/>
                </a:solidFill>
              </a:rPr>
              <a:t>ont une distance plus petite que la distance qui même à la destination </a:t>
            </a:r>
          </a:p>
          <a:p>
            <a:pPr>
              <a:lnSpc>
                <a:spcPct val="100000"/>
              </a:lnSpc>
            </a:pPr>
            <a:r>
              <a:rPr lang="fr-FR" dirty="0"/>
              <a:t>Sous réserve que le graphe soit assez « dense » cet ensemble des nœuds explorés est </a:t>
            </a:r>
            <a:r>
              <a:rPr lang="fr-FR" dirty="0">
                <a:solidFill>
                  <a:schemeClr val="accent6"/>
                </a:solidFill>
              </a:rPr>
              <a:t>l’ensemble des points dont la distance à la source est inférieure à la distance origine – destination</a:t>
            </a:r>
          </a:p>
          <a:p>
            <a:pPr>
              <a:lnSpc>
                <a:spcPct val="100000"/>
              </a:lnSpc>
            </a:pPr>
            <a:r>
              <a:rPr lang="fr-FR" dirty="0">
                <a:solidFill>
                  <a:schemeClr val="accent6"/>
                </a:solidFill>
              </a:rPr>
              <a:t>disque </a:t>
            </a:r>
            <a:r>
              <a:rPr lang="fr-FR" dirty="0"/>
              <a:t>de centre origine et de rayon distance(source, destination) </a:t>
            </a:r>
          </a:p>
        </p:txBody>
      </p:sp>
      <p:pic>
        <p:nvPicPr>
          <p:cNvPr id="7" name="Image 6" descr="Une image contenant carte, dessin, croquis, art&#10;&#10;Description générée automatiquement">
            <a:extLst>
              <a:ext uri="{FF2B5EF4-FFF2-40B4-BE49-F238E27FC236}">
                <a16:creationId xmlns:a16="http://schemas.microsoft.com/office/drawing/2014/main" id="{E69A3143-32A8-A1C6-6FF3-5B43E9E2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50" y="1764717"/>
            <a:ext cx="541205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E9E8-6B07-376D-50A1-39AF87AE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Amélioration : One-to-one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5AD0F9-AB4F-59E1-53C3-D46E35B1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611D2C-5E1C-127A-4FD9-23639E6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79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69931E4-1BDC-79AB-347C-223DEF4F64EF}"/>
              </a:ext>
            </a:extLst>
          </p:cNvPr>
          <p:cNvSpPr txBox="1">
            <a:spLocks/>
          </p:cNvSpPr>
          <p:nvPr/>
        </p:nvSpPr>
        <p:spPr>
          <a:xfrm>
            <a:off x="285750" y="2005013"/>
            <a:ext cx="4503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dirty="0"/>
              <a:t>L’algorithme de Dijkstra calcule le plus court chemin du nœud de départ à tous les nœuds du graphe</a:t>
            </a:r>
          </a:p>
          <a:p>
            <a:pPr>
              <a:lnSpc>
                <a:spcPct val="100000"/>
              </a:lnSpc>
            </a:pPr>
            <a:r>
              <a:rPr lang="fr-FR" dirty="0"/>
              <a:t>Si on veut s’arrêter à une destination choisie : </a:t>
            </a:r>
          </a:p>
          <a:p>
            <a:pPr lvl="1">
              <a:lnSpc>
                <a:spcPct val="100000"/>
              </a:lnSpc>
            </a:pPr>
            <a:r>
              <a:rPr lang="fr-FR" b="1" dirty="0">
                <a:solidFill>
                  <a:schemeClr val="accent6"/>
                </a:solidFill>
              </a:rPr>
              <a:t>dès lors que la destination est le nœud sélectionné, on peut s’arrêter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Il a alors a la plus petite distance à l’origine tous les autres chemins seront au moins aussi long (distance &gt; 0)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F570624-F376-E836-6105-F3D4EF1B31FF}"/>
              </a:ext>
            </a:extLst>
          </p:cNvPr>
          <p:cNvSpPr txBox="1">
            <a:spLocks/>
          </p:cNvSpPr>
          <p:nvPr/>
        </p:nvSpPr>
        <p:spPr bwMode="auto">
          <a:xfrm>
            <a:off x="5131837" y="1393697"/>
            <a:ext cx="401216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</a:p>
          <a:p>
            <a:pPr marL="835025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Tant que (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x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</a:rPr>
              <a:t>i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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destination)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 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55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7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</a:endParaRPr>
          </a:p>
          <a:p>
            <a:pPr marL="652462" lvl="1" indent="-514350" eaLnBrk="0" hangingPunct="0">
              <a:spcBef>
                <a:spcPts val="5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endParaRPr lang="fr-FR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11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8E760-05DA-9072-55E8-4EC759E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base et affectation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D104F-C832-7DDF-465D-B1B2F2098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72" y="2137570"/>
            <a:ext cx="4820428" cy="4351338"/>
          </a:xfrm>
        </p:spPr>
        <p:txBody>
          <a:bodyPr/>
          <a:lstStyle/>
          <a:p>
            <a:pPr marL="2540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2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Une </a:t>
            </a:r>
            <a:r>
              <a:rPr lang="fr-FR" sz="2200" b="1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variable</a:t>
            </a:r>
            <a:r>
              <a:rPr lang="fr-FR" sz="2200" b="0" i="0" u="none" strike="noStrike" dirty="0">
                <a:solidFill>
                  <a:srgbClr val="675E4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22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est caractérisée par un nom :</a:t>
            </a:r>
            <a:endParaRPr lang="fr-FR" sz="22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Sans accent, sans espace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Majuscule ≠ minuscule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25400" rtl="0" fontAlgn="base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2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A une variable correspond </a:t>
            </a:r>
            <a:endParaRPr lang="fr-FR" sz="2200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 emplacement (une position) dans la mémoire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 « type » qui définit la taille qui lui est réservée et les opérations qui sont possibles avec cette variable</a:t>
            </a:r>
            <a:endParaRPr lang="fr-FR" sz="200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C08072-493E-D46D-67F6-A98AD4B6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91502A-47E5-4C08-0893-55ABA0C3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</a:t>
            </a:fld>
            <a:endParaRPr lang="fr-FR"/>
          </a:p>
        </p:txBody>
      </p:sp>
      <p:pic>
        <p:nvPicPr>
          <p:cNvPr id="9" name="Image 8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D98E72F4-3BBC-B7BC-562B-86B2D264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42" y="2137570"/>
            <a:ext cx="3136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5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E9E8-6B07-376D-50A1-39AF87AE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Amélioration : liste des candidats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FBA2B5-C275-2108-7487-21628E88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9" y="1191142"/>
            <a:ext cx="4489451" cy="553033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fr-FR" dirty="0"/>
              <a:t>En pratique la </a:t>
            </a:r>
            <a:r>
              <a:rPr lang="fr-FR" b="1" dirty="0">
                <a:solidFill>
                  <a:schemeClr val="accent6"/>
                </a:solidFill>
              </a:rPr>
              <a:t>recherche du sommet de plus petite distance est coûteuse </a:t>
            </a:r>
            <a:r>
              <a:rPr lang="fr-FR" dirty="0"/>
              <a:t>si l’on reparcourt à chaque fois l’ensemble de tous les sommets. </a:t>
            </a:r>
          </a:p>
          <a:p>
            <a:pPr>
              <a:lnSpc>
                <a:spcPct val="110000"/>
              </a:lnSpc>
            </a:pPr>
            <a:r>
              <a:rPr lang="fr-FR" dirty="0"/>
              <a:t>Or seuls un </a:t>
            </a:r>
            <a:r>
              <a:rPr lang="fr-FR" b="1" dirty="0">
                <a:solidFill>
                  <a:schemeClr val="accent6"/>
                </a:solidFill>
              </a:rPr>
              <a:t>certain nombre de nœuds sont accessibles </a:t>
            </a:r>
            <a:r>
              <a:rPr lang="fr-FR" dirty="0"/>
              <a:t>(ceux pour lesquels la distance est inférieure à infini)</a:t>
            </a:r>
          </a:p>
          <a:p>
            <a:pPr>
              <a:lnSpc>
                <a:spcPct val="110000"/>
              </a:lnSpc>
            </a:pPr>
            <a:r>
              <a:rPr lang="fr-FR" dirty="0"/>
              <a:t>Mettre en place une </a:t>
            </a:r>
            <a:r>
              <a:rPr lang="fr-FR" b="1" dirty="0">
                <a:solidFill>
                  <a:schemeClr val="accent6"/>
                </a:solidFill>
              </a:rPr>
              <a:t>liste des candidats </a:t>
            </a:r>
          </a:p>
          <a:p>
            <a:pPr lvl="1">
              <a:lnSpc>
                <a:spcPct val="110000"/>
              </a:lnSpc>
            </a:pPr>
            <a:r>
              <a:rPr lang="fr-FR" dirty="0"/>
              <a:t>A chaque fois qu’un nœud devient accessible (distance &lt; infini) on </a:t>
            </a:r>
            <a:r>
              <a:rPr lang="fr-FR" b="1" dirty="0">
                <a:solidFill>
                  <a:schemeClr val="accent6"/>
                </a:solidFill>
              </a:rPr>
              <a:t>l’ajoute à la liste des candidats</a:t>
            </a:r>
          </a:p>
          <a:p>
            <a:pPr lvl="1">
              <a:lnSpc>
                <a:spcPct val="110000"/>
              </a:lnSpc>
            </a:pPr>
            <a:r>
              <a:rPr lang="fr-FR" dirty="0"/>
              <a:t>A chaque fois qu’un nœud est exploré on le retire de la liste </a:t>
            </a:r>
          </a:p>
          <a:p>
            <a:pPr>
              <a:lnSpc>
                <a:spcPct val="110000"/>
              </a:lnSpc>
            </a:pPr>
            <a:r>
              <a:rPr lang="fr-FR" dirty="0"/>
              <a:t>Permet une </a:t>
            </a:r>
            <a:r>
              <a:rPr lang="fr-FR" b="1" dirty="0">
                <a:solidFill>
                  <a:schemeClr val="accent6"/>
                </a:solidFill>
              </a:rPr>
              <a:t>amélioration significative </a:t>
            </a:r>
            <a:r>
              <a:rPr lang="fr-FR" dirty="0"/>
              <a:t>du temps d’exécution</a:t>
            </a:r>
          </a:p>
          <a:p>
            <a:pPr marL="0" indent="0">
              <a:lnSpc>
                <a:spcPct val="110000"/>
              </a:lnSpc>
              <a:buNone/>
            </a:pPr>
            <a:endParaRPr lang="fr-FR" dirty="0"/>
          </a:p>
          <a:p>
            <a:pPr>
              <a:lnSpc>
                <a:spcPct val="110000"/>
              </a:lnSpc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5AD0F9-AB4F-59E1-53C3-D46E35B1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611D2C-5E1C-127A-4FD9-23639E6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80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F0A62C2-C3A3-D1C8-3095-EC7E747657C7}"/>
              </a:ext>
            </a:extLst>
          </p:cNvPr>
          <p:cNvSpPr txBox="1">
            <a:spLocks/>
          </p:cNvSpPr>
          <p:nvPr/>
        </p:nvSpPr>
        <p:spPr bwMode="auto">
          <a:xfrm>
            <a:off x="4917233" y="1230571"/>
            <a:ext cx="4144218" cy="5451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3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Candidat ={x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}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</a:endParaRPr>
          </a:p>
          <a:p>
            <a:pPr marL="835025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3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3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3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3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300"/>
              </a:spcBef>
              <a:buClr>
                <a:srgbClr val="2B56AB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(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destination)</a:t>
            </a:r>
            <a:endParaRPr lang="fr-FR" dirty="0">
              <a:solidFill>
                <a:schemeClr val="tx2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 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Retirer x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i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 de Candidat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	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// si d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j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 = infini le nœud devient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	// accessible</a:t>
            </a:r>
            <a:endParaRPr lang="fr-FR" dirty="0">
              <a:solidFill>
                <a:schemeClr val="tx2"/>
              </a:solidFill>
              <a:latin typeface="Calibri" pitchFamily="34" charset="0"/>
              <a:sym typeface="Symbol"/>
            </a:endParaRP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b="1" dirty="0">
                <a:solidFill>
                  <a:schemeClr val="tx2"/>
                </a:solidFill>
                <a:latin typeface="Calibri" pitchFamily="34" charset="0"/>
                <a:sym typeface="Symbol"/>
              </a:rPr>
              <a:t>	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si d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j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 = infini ajouter </a:t>
            </a:r>
            <a:r>
              <a:rPr lang="fr-FR" b="1" dirty="0" err="1">
                <a:solidFill>
                  <a:schemeClr val="accent6"/>
                </a:solidFill>
                <a:latin typeface="Calibri" pitchFamily="34" charset="0"/>
                <a:sym typeface="Symbol"/>
              </a:rPr>
              <a:t>x</a:t>
            </a:r>
            <a:r>
              <a:rPr lang="fr-FR" b="1" baseline="-25000" dirty="0" err="1">
                <a:solidFill>
                  <a:schemeClr val="accent6"/>
                </a:solidFill>
                <a:latin typeface="Calibri" pitchFamily="34" charset="0"/>
                <a:sym typeface="Symbol"/>
              </a:rPr>
              <a:t>j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sym typeface="Symbol"/>
              </a:rPr>
              <a:t> à Candidat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3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300"/>
              </a:spcBef>
              <a:buClr>
                <a:srgbClr val="2B56AB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778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A6C14-809E-EBA7-28A8-911046DE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5226407" cy="2852737"/>
          </a:xfrm>
        </p:spPr>
        <p:txBody>
          <a:bodyPr/>
          <a:lstStyle/>
          <a:p>
            <a:r>
              <a:rPr lang="fr-FR" dirty="0"/>
              <a:t>Les structures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3D3CF4-86A7-3959-DB41-A8A4C18E8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78E012-C67B-0ECE-978B-712E172E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B5BA95-536B-6F56-2AF8-063FB79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81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78FAE8C-6883-D416-84BC-E7DC37499F4C}"/>
              </a:ext>
            </a:extLst>
          </p:cNvPr>
          <p:cNvSpPr txBox="1">
            <a:spLocks/>
          </p:cNvSpPr>
          <p:nvPr/>
        </p:nvSpPr>
        <p:spPr>
          <a:xfrm>
            <a:off x="5764698" y="2716359"/>
            <a:ext cx="3374637" cy="3212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>
                <a:solidFill>
                  <a:schemeClr val="tx2"/>
                </a:solidFill>
              </a:rPr>
              <a:t>Les données</a:t>
            </a:r>
          </a:p>
          <a:p>
            <a:pPr lvl="1"/>
            <a:r>
              <a:rPr lang="fr-FR" dirty="0"/>
              <a:t>Algorithme de Dijkstra</a:t>
            </a:r>
          </a:p>
          <a:p>
            <a:pPr lvl="2"/>
            <a:r>
              <a:rPr lang="fr-FR" dirty="0"/>
              <a:t>Version de base  One-to-all</a:t>
            </a:r>
          </a:p>
          <a:p>
            <a:pPr lvl="2"/>
            <a:r>
              <a:rPr lang="fr-FR" dirty="0"/>
              <a:t>Exemples </a:t>
            </a:r>
          </a:p>
          <a:p>
            <a:pPr lvl="2"/>
            <a:r>
              <a:rPr lang="fr-FR" dirty="0"/>
              <a:t>Amélioration : la liste des candidats , one to one</a:t>
            </a:r>
          </a:p>
          <a:p>
            <a:pPr lvl="1"/>
            <a:r>
              <a:rPr lang="fr-FR" b="1" dirty="0">
                <a:solidFill>
                  <a:schemeClr val="accent6"/>
                </a:solidFill>
              </a:rPr>
              <a:t>Structure Python </a:t>
            </a:r>
          </a:p>
          <a:p>
            <a:pPr lvl="1"/>
            <a:r>
              <a:rPr lang="fr-FR" dirty="0"/>
              <a:t>A* : une optimisation efficace</a:t>
            </a:r>
          </a:p>
          <a:p>
            <a:pPr lvl="2"/>
            <a:r>
              <a:rPr lang="fr-FR" dirty="0"/>
              <a:t>L’utilisation des coordonnées géographiques</a:t>
            </a:r>
          </a:p>
          <a:p>
            <a:pPr lvl="2"/>
            <a:r>
              <a:rPr lang="fr-FR" dirty="0"/>
              <a:t>Un calcul optimisé</a:t>
            </a:r>
          </a:p>
        </p:txBody>
      </p:sp>
    </p:spTree>
    <p:extLst>
      <p:ext uri="{BB962C8B-B14F-4D97-AF65-F5344CB8AC3E}">
        <p14:creationId xmlns:p14="http://schemas.microsoft.com/office/powerpoint/2010/main" val="33978405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CE7882A-CD75-CD85-B030-42405A4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nœud, un arc, un graphe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B9EC42-5005-FB2B-24D4-2493243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088" y="6374975"/>
            <a:ext cx="3086100" cy="365125"/>
          </a:xfrm>
        </p:spPr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0C6A1-717B-7745-2291-B0C57798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82088" y="6374975"/>
            <a:ext cx="2057400" cy="365125"/>
          </a:xfrm>
        </p:spPr>
        <p:txBody>
          <a:bodyPr/>
          <a:lstStyle/>
          <a:p>
            <a:fld id="{20569402-FC9A-6940-A980-8FA2232EB650}" type="slidenum">
              <a:rPr lang="fr-FR" smtClean="0"/>
              <a:t>82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3C6023-8273-44B7-C8D7-71F6AC31F6E0}"/>
              </a:ext>
            </a:extLst>
          </p:cNvPr>
          <p:cNvSpPr txBox="1"/>
          <p:nvPr/>
        </p:nvSpPr>
        <p:spPr>
          <a:xfrm>
            <a:off x="152788" y="3613882"/>
            <a:ext cx="5949432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Arc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</a:p>
          <a:p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indSource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indice du nœud Source de l'arc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indDest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indice du nœud destination de l'arc 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longueur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longueur de l'arc en me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danger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danger de l'arc 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665CC8-3FAB-AEC9-8405-D898853A0CF1}"/>
              </a:ext>
            </a:extLst>
          </p:cNvPr>
          <p:cNvSpPr txBox="1"/>
          <p:nvPr/>
        </p:nvSpPr>
        <p:spPr>
          <a:xfrm>
            <a:off x="152789" y="1250909"/>
            <a:ext cx="5949432" cy="22467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Noeud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FR" sz="1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indice du nœud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longitude = 0.0 	#longitude en radian </a:t>
            </a:r>
          </a:p>
          <a:p>
            <a:pPr marL="314325"/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latitude = 0.0 	#latitude en radian </a:t>
            </a:r>
          </a:p>
          <a:p>
            <a:pPr marL="314325"/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coordX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= 0 	# </a:t>
            </a:r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coordX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en m</a:t>
            </a:r>
          </a:p>
          <a:p>
            <a:pPr marL="314325"/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coordY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= 0 	# </a:t>
            </a:r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coordY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en m </a:t>
            </a:r>
          </a:p>
          <a:p>
            <a:pPr marL="314325"/>
            <a:b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pixelX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= 0 	# </a:t>
            </a:r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en pixel</a:t>
            </a:r>
          </a:p>
          <a:p>
            <a:pPr marL="314325"/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pixelY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= 0 	# </a:t>
            </a:r>
            <a:r>
              <a:rPr lang="fr-FR" sz="10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coord</a:t>
            </a:r>
            <a:r>
              <a:rPr lang="fr-FR" sz="1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</a:rPr>
              <a:t> en pixel </a:t>
            </a:r>
          </a:p>
          <a:p>
            <a:pPr marL="314325"/>
            <a:endParaRPr lang="fr-FR" sz="14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pPr marL="314325"/>
            <a:r>
              <a:rPr lang="fr-FR" sz="1400" b="1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listeArcSucc</a:t>
            </a:r>
            <a:r>
              <a:rPr lang="fr-FR" sz="1400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[] 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liste des successeurs</a:t>
            </a:r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C4292D-91D4-769C-00FD-B2CE9721A9AF}"/>
              </a:ext>
            </a:extLst>
          </p:cNvPr>
          <p:cNvSpPr txBox="1"/>
          <p:nvPr/>
        </p:nvSpPr>
        <p:spPr>
          <a:xfrm>
            <a:off x="152788" y="5176204"/>
            <a:ext cx="5949433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Graphe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314325"/>
            <a:b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fr-FR" sz="1400" b="1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listeNoeud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[] </a:t>
            </a:r>
            <a:r>
              <a:rPr lang="fr-FR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#liste des nœuds</a:t>
            </a:r>
          </a:p>
          <a:p>
            <a:pPr marL="314325"/>
            <a:endParaRPr lang="fr-FR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pPr marL="314325"/>
            <a:endParaRPr lang="fr-FR" sz="1400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pPr marL="314325"/>
            <a:endParaRPr lang="fr-FR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pPr marL="314325"/>
            <a:endParaRPr lang="fr-FR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745F05-BA2B-215D-3724-EE6E8392FD64}"/>
              </a:ext>
            </a:extLst>
          </p:cNvPr>
          <p:cNvSpPr txBox="1"/>
          <p:nvPr/>
        </p:nvSpPr>
        <p:spPr>
          <a:xfrm>
            <a:off x="6197600" y="1511459"/>
            <a:ext cx="2267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Méthode pour l’affichage d’un nœud (console)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le dessin d’un nœud à l’écran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647E6E-8678-179E-17D9-A1D12884BF1B}"/>
              </a:ext>
            </a:extLst>
          </p:cNvPr>
          <p:cNvSpPr txBox="1"/>
          <p:nvPr/>
        </p:nvSpPr>
        <p:spPr>
          <a:xfrm>
            <a:off x="6197600" y="3588172"/>
            <a:ext cx="2793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Méthode pour l’affichage d’un arc (console)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le dessin d’un arc à l’écran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0EAE0D-7476-C573-9F2F-FB3626ABBB08}"/>
              </a:ext>
            </a:extLst>
          </p:cNvPr>
          <p:cNvSpPr txBox="1"/>
          <p:nvPr/>
        </p:nvSpPr>
        <p:spPr>
          <a:xfrm>
            <a:off x="6207187" y="5102042"/>
            <a:ext cx="2784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Lecture des fichiers nœuds et arcs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Méthode pour l’affichage d’un graphe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6"/>
                </a:solidFill>
              </a:rPr>
              <a:t>Algorithme de calcul de chemin</a:t>
            </a:r>
          </a:p>
        </p:txBody>
      </p:sp>
    </p:spTree>
    <p:extLst>
      <p:ext uri="{BB962C8B-B14F-4D97-AF65-F5344CB8AC3E}">
        <p14:creationId xmlns:p14="http://schemas.microsoft.com/office/powerpoint/2010/main" val="581272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85401-9E3D-CDA4-EAFF-E0B45A54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fonctions de base de la classe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21A19B-A5BF-6015-FC7A-BFBDB49F6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68" y="1277720"/>
            <a:ext cx="8515350" cy="28930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---------------------------------------------------------------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Algorithme Dijkstra - V1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algo avec une gestion liste candidat : a chaque fois qu'un nœud non atteint est atteint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il est ajouté à la liste des sommets candidats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pour trouver le prochain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on ne parcours que la liste des candidats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le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exploré est retiré de la liste des candidats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---------------------------------------------------------------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entrée :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source,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dest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, graphe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sortie : (tableau des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pred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noeuds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du chemin, liste des indices des </a:t>
            </a:r>
            <a:r>
              <a:rPr lang="fr-FR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noeuds</a:t>
            </a: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explorés)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DijkstraV1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4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fr-FR" sz="14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dest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</a:t>
            </a:r>
          </a:p>
          <a:p>
            <a:pPr>
              <a:lnSpc>
                <a:spcPct val="100000"/>
              </a:lnSpc>
            </a:pPr>
            <a:endParaRPr lang="fr-FR" sz="1200" dirty="0"/>
          </a:p>
          <a:p>
            <a:pPr>
              <a:lnSpc>
                <a:spcPct val="100000"/>
              </a:lnSpc>
            </a:pPr>
            <a:endParaRPr lang="fr-FR" sz="1200" dirty="0"/>
          </a:p>
          <a:p>
            <a:pPr>
              <a:lnSpc>
                <a:spcPct val="100000"/>
              </a:lnSpc>
            </a:pPr>
            <a:endParaRPr lang="fr-FR" sz="1200" dirty="0"/>
          </a:p>
          <a:p>
            <a:pPr marL="0" indent="0">
              <a:lnSpc>
                <a:spcPct val="100000"/>
              </a:lnSpc>
              <a:buNone/>
            </a:pPr>
            <a:endParaRPr lang="fr-FR" sz="12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6B703B-F06E-2B31-36FD-4D3EDF68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3C4CC4-5B4F-1D5F-B75F-BAC86056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DD5A69-B768-C71B-023D-78CEB959A743}"/>
              </a:ext>
            </a:extLst>
          </p:cNvPr>
          <p:cNvSpPr txBox="1"/>
          <p:nvPr/>
        </p:nvSpPr>
        <p:spPr>
          <a:xfrm>
            <a:off x="451368" y="4221738"/>
            <a:ext cx="6494106" cy="227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explore les successeurs</a:t>
            </a:r>
            <a:endParaRPr lang="fr-FR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nextNode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self.listeNoeud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indNextNode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listSucc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nextNode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400" b="0" dirty="0" err="1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listeArcSucc</a:t>
            </a:r>
            <a:endParaRPr lang="fr-FR" sz="1400" b="0" dirty="0">
              <a:solidFill>
                <a:schemeClr val="tx2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arcSucc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listSucc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indSucc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arcSucc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400" b="0" dirty="0" err="1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indDest</a:t>
            </a:r>
            <a:endParaRPr lang="fr-FR" sz="1400" b="0" dirty="0">
              <a:solidFill>
                <a:schemeClr val="tx2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distSucc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arcSucc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400" b="0" dirty="0" err="1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longueur</a:t>
            </a:r>
            <a:endParaRPr lang="fr-FR" sz="1400" b="0" dirty="0">
              <a:solidFill>
                <a:schemeClr val="tx2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fr-FR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dangerSucc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r-FR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arcSucc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400" b="0" dirty="0" err="1">
                <a:solidFill>
                  <a:schemeClr val="tx2"/>
                </a:solidFill>
                <a:effectLst/>
                <a:latin typeface="Menlo" panose="020B0609030804020204" pitchFamily="49" charset="0"/>
              </a:rPr>
              <a:t>danger</a:t>
            </a:r>
            <a:endParaRPr lang="fr-FR" sz="1400" b="0" dirty="0">
              <a:solidFill>
                <a:schemeClr val="tx2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00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A6C14-809E-EBA7-28A8-911046DE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9"/>
            <a:ext cx="5226407" cy="2852737"/>
          </a:xfrm>
        </p:spPr>
        <p:txBody>
          <a:bodyPr/>
          <a:lstStyle/>
          <a:p>
            <a:r>
              <a:rPr lang="fr-FR" dirty="0"/>
              <a:t>A* : une optimisation 	  efficace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3D3CF4-86A7-3959-DB41-A8A4C18E8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78E012-C67B-0ECE-978B-712E172E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B5BA95-536B-6F56-2AF8-063FB79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84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878FAE8C-6883-D416-84BC-E7DC37499F4C}"/>
              </a:ext>
            </a:extLst>
          </p:cNvPr>
          <p:cNvSpPr txBox="1">
            <a:spLocks/>
          </p:cNvSpPr>
          <p:nvPr/>
        </p:nvSpPr>
        <p:spPr>
          <a:xfrm>
            <a:off x="5635691" y="3189484"/>
            <a:ext cx="3508310" cy="2744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>
                <a:solidFill>
                  <a:schemeClr val="tx2"/>
                </a:solidFill>
              </a:rPr>
              <a:t>Les données</a:t>
            </a:r>
          </a:p>
          <a:p>
            <a:pPr lvl="1"/>
            <a:r>
              <a:rPr lang="fr-FR" dirty="0"/>
              <a:t>Algorithme de Dijkstra</a:t>
            </a:r>
          </a:p>
          <a:p>
            <a:pPr lvl="2"/>
            <a:r>
              <a:rPr lang="fr-FR" dirty="0"/>
              <a:t>Version de base  One-to-all</a:t>
            </a:r>
          </a:p>
          <a:p>
            <a:pPr lvl="2"/>
            <a:r>
              <a:rPr lang="fr-FR" dirty="0"/>
              <a:t>Exemples </a:t>
            </a:r>
          </a:p>
          <a:p>
            <a:pPr lvl="2"/>
            <a:r>
              <a:rPr lang="fr-FR" dirty="0"/>
              <a:t>Amélioration : la liste des candidats , one to one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Structure Python 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A* : une optimisation efficace</a:t>
            </a:r>
          </a:p>
          <a:p>
            <a:pPr lvl="2"/>
            <a:r>
              <a:rPr lang="fr-FR" dirty="0"/>
              <a:t>L’utilisation des coordonnées géographiques</a:t>
            </a:r>
          </a:p>
          <a:p>
            <a:pPr lvl="2"/>
            <a:r>
              <a:rPr lang="fr-FR" dirty="0"/>
              <a:t>Un calcul optimisé</a:t>
            </a:r>
          </a:p>
        </p:txBody>
      </p:sp>
    </p:spTree>
    <p:extLst>
      <p:ext uri="{BB962C8B-B14F-4D97-AF65-F5344CB8AC3E}">
        <p14:creationId xmlns:p14="http://schemas.microsoft.com/office/powerpoint/2010/main" val="3121507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4C3EA6-1269-CD3C-4D96-A5713F04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A*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732C5C1-955C-87DC-94D1-9E763EEE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6" y="1151067"/>
            <a:ext cx="3943350" cy="562743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Il s’agit de guider la recherche en tenant compte de la position géographique des nœud (long, latitude) </a:t>
            </a:r>
          </a:p>
          <a:p>
            <a:pPr>
              <a:lnSpc>
                <a:spcPct val="100000"/>
              </a:lnSpc>
            </a:pPr>
            <a:r>
              <a:rPr lang="fr-FR" dirty="0"/>
              <a:t>le prochain nœud à choisir n’est plus celui de plus petite distance à la source, mais celui qui </a:t>
            </a:r>
            <a:r>
              <a:rPr lang="fr-FR" b="1" dirty="0">
                <a:solidFill>
                  <a:schemeClr val="accent6"/>
                </a:solidFill>
              </a:rPr>
              <a:t>minimise la distance à la source + la distance à vol d’oiseau (distance euclidienne) à la destination </a:t>
            </a:r>
          </a:p>
          <a:p>
            <a:pPr>
              <a:lnSpc>
                <a:spcPct val="100000"/>
              </a:lnSpc>
            </a:pPr>
            <a:r>
              <a:rPr lang="fr-FR" dirty="0"/>
              <a:t>Du moment que la quantité considérée est une borne inférieure de la solution (vol d’oiseau) on conserve l’optimalité. </a:t>
            </a:r>
          </a:p>
          <a:p>
            <a:pPr>
              <a:lnSpc>
                <a:spcPct val="100000"/>
              </a:lnSpc>
            </a:pPr>
            <a:r>
              <a:rPr lang="fr-FR" dirty="0"/>
              <a:t>Permet de </a:t>
            </a:r>
            <a:r>
              <a:rPr lang="fr-FR" b="1" dirty="0">
                <a:solidFill>
                  <a:schemeClr val="accent6"/>
                </a:solidFill>
              </a:rPr>
              <a:t>guider la recherche vers la destination plus rapidement en minimisant le nombre de </a:t>
            </a:r>
            <a:r>
              <a:rPr lang="fr-FR" b="1" dirty="0" err="1">
                <a:solidFill>
                  <a:schemeClr val="accent6"/>
                </a:solidFill>
              </a:rPr>
              <a:t>noeuds</a:t>
            </a:r>
            <a:r>
              <a:rPr lang="fr-FR" b="1" dirty="0">
                <a:solidFill>
                  <a:schemeClr val="accent6"/>
                </a:solidFill>
              </a:rPr>
              <a:t> explorés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466494-BDB7-3F9E-9C93-C920CCF7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85</a:t>
            </a:fld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7E8B9AE-AE5D-1B4B-5AAC-941AF1364572}"/>
              </a:ext>
            </a:extLst>
          </p:cNvPr>
          <p:cNvSpPr txBox="1">
            <a:spLocks/>
          </p:cNvSpPr>
          <p:nvPr/>
        </p:nvSpPr>
        <p:spPr bwMode="auto">
          <a:xfrm>
            <a:off x="4226346" y="1038876"/>
            <a:ext cx="5036394" cy="5317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ts val="200"/>
              </a:spcBef>
              <a:buClr>
                <a:srgbClr val="2B56AB"/>
              </a:buClr>
              <a:buSzPct val="100000"/>
              <a:buFont typeface="Wingdings" pitchFamily="2" charset="2"/>
              <a:buNone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Initialisation </a:t>
            </a:r>
          </a:p>
          <a:p>
            <a:pPr marL="835025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{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}, 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0 ; 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Candidat ={x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ea typeface="+mn-ea"/>
              </a:rPr>
              <a:t>0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</a:rPr>
              <a:t>}</a:t>
            </a:r>
            <a:endParaRPr lang="fr-FR" b="1" dirty="0">
              <a:solidFill>
                <a:schemeClr val="accent6"/>
              </a:solidFill>
              <a:latin typeface="Calibri" pitchFamily="34" charset="0"/>
              <a:ea typeface="+mn-ea"/>
            </a:endParaRPr>
          </a:p>
          <a:p>
            <a:pPr marL="835025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buFont typeface="Lucida Sans Unicode" pitchFamily="34" charset="0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 il existe un arc 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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2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d(x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0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,x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) </a:t>
            </a:r>
          </a:p>
          <a:p>
            <a:pPr marL="1109662" lvl="2" indent="-514350" eaLnBrk="0" hangingPunct="0">
              <a:spcBef>
                <a:spcPts val="2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Sinon</a:t>
            </a:r>
          </a:p>
          <a:p>
            <a:pPr marL="1109662" lvl="2" indent="-514350" eaLnBrk="0" hangingPunct="0">
              <a:spcBef>
                <a:spcPts val="200"/>
              </a:spcBef>
              <a:buClr>
                <a:schemeClr val="accent2"/>
              </a:buClr>
              <a:buSzPct val="100000"/>
              <a:buFont typeface="Wingdings" pitchFamily="2" charset="2"/>
              <a:buNone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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 infini</a:t>
            </a:r>
          </a:p>
          <a:p>
            <a:pPr marL="514350" indent="-514350" eaLnBrk="0" hangingPunct="0">
              <a:spcBef>
                <a:spcPts val="200"/>
              </a:spcBef>
              <a:buClr>
                <a:srgbClr val="2B56AB"/>
              </a:buClr>
              <a:buSzPct val="100000"/>
              <a:defRPr/>
            </a:pPr>
            <a:r>
              <a:rPr lang="fr-FR" b="1" dirty="0">
                <a:solidFill>
                  <a:srgbClr val="0070C0"/>
                </a:solidFill>
                <a:latin typeface="Calibri" pitchFamily="34" charset="0"/>
                <a:ea typeface="+mn-ea"/>
              </a:rPr>
              <a:t>// Exploration</a:t>
            </a:r>
          </a:p>
          <a:p>
            <a:pPr marL="514350" indent="-514350" eaLnBrk="0" hangingPunct="0">
              <a:spcBef>
                <a:spcPts val="200"/>
              </a:spcBef>
              <a:buClr>
                <a:srgbClr val="2B56AB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</a:rPr>
              <a:t>Tant que (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</a:rPr>
              <a:t>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 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destination)</a:t>
            </a:r>
            <a:endParaRPr lang="fr-FR" dirty="0">
              <a:solidFill>
                <a:schemeClr val="tx2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Choisir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X\S de (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d</a:t>
            </a:r>
            <a:r>
              <a:rPr lang="fr-FR" b="1" baseline="-25000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 + </a:t>
            </a:r>
            <a:r>
              <a:rPr lang="fr-FR" b="1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D</a:t>
            </a:r>
            <a:r>
              <a:rPr lang="fr-FR" b="1" baseline="-25000" dirty="0" err="1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euclid</a:t>
            </a:r>
            <a:r>
              <a:rPr lang="fr-FR" b="1" dirty="0">
                <a:solidFill>
                  <a:schemeClr val="accent6"/>
                </a:solidFill>
                <a:latin typeface="Calibri" pitchFamily="34" charset="0"/>
                <a:ea typeface="+mn-ea"/>
                <a:sym typeface="Symbol"/>
              </a:rPr>
              <a:t>(i, destination))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minimum 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Poser S S{x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}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Retirer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 de Candidat</a:t>
            </a:r>
            <a:endParaRPr lang="fr-FR" dirty="0">
              <a:solidFill>
                <a:schemeClr val="tx2"/>
              </a:solidFill>
              <a:latin typeface="Calibri" pitchFamily="34" charset="0"/>
              <a:ea typeface="+mn-ea"/>
              <a:sym typeface="Symbol"/>
            </a:endParaRP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Pour tout 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  X\S successeur de x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	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	// si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 = infini le nœud devient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	// accessible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	si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 = infini ajouter 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sym typeface="Symbol"/>
              </a:rPr>
              <a:t> à Candidat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	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 =min (d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 d</a:t>
            </a:r>
            <a:r>
              <a:rPr lang="fr-FR" baseline="-25000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+d(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i</a:t>
            </a:r>
            <a:r>
              <a:rPr lang="fr-FR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,x</a:t>
            </a:r>
            <a:r>
              <a:rPr lang="fr-FR" baseline="-25000" dirty="0" err="1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j</a:t>
            </a: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))</a:t>
            </a:r>
          </a:p>
          <a:p>
            <a:pPr marL="881063" lvl="1" indent="-514350" eaLnBrk="0" hangingPunct="0">
              <a:spcBef>
                <a:spcPts val="200"/>
              </a:spcBef>
              <a:buClr>
                <a:srgbClr val="FF9900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pour</a:t>
            </a:r>
          </a:p>
          <a:p>
            <a:pPr marL="514350" indent="-514350" eaLnBrk="0" hangingPunct="0">
              <a:spcBef>
                <a:spcPts val="200"/>
              </a:spcBef>
              <a:buClr>
                <a:srgbClr val="2B56AB"/>
              </a:buClr>
              <a:buSzPct val="100000"/>
              <a:defRPr/>
            </a:pPr>
            <a:r>
              <a:rPr lang="fr-FR" dirty="0">
                <a:solidFill>
                  <a:schemeClr val="tx2"/>
                </a:solidFill>
                <a:latin typeface="Calibri" pitchFamily="34" charset="0"/>
                <a:ea typeface="+mn-ea"/>
                <a:sym typeface="Symbol"/>
              </a:rPr>
              <a:t>Fin tant que</a:t>
            </a:r>
            <a:endParaRPr lang="fr-FR" dirty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66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79184-8926-204D-2835-A4DA0A19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A* : quel impact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584872-DA1A-0C55-3234-F10E2C48C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18426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Dijkstra simple</a:t>
            </a:r>
          </a:p>
          <a:p>
            <a:r>
              <a:rPr lang="fr-FR" dirty="0"/>
              <a:t>Les nœuds explorés forment un disque de centre (source) de rayon </a:t>
            </a:r>
            <a:r>
              <a:rPr lang="fr-FR" dirty="0" err="1"/>
              <a:t>dist</a:t>
            </a:r>
            <a:r>
              <a:rPr lang="fr-FR" dirty="0"/>
              <a:t>(source destination)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2488185-5AC6-E40D-111D-A635DC1D5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0823" y="1004531"/>
            <a:ext cx="4367864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A*</a:t>
            </a:r>
          </a:p>
          <a:p>
            <a:r>
              <a:rPr lang="fr-FR" dirty="0"/>
              <a:t>Les nœuds explorés forment une « ellipse » </a:t>
            </a:r>
          </a:p>
          <a:p>
            <a:r>
              <a:rPr lang="fr-FR" b="1" dirty="0">
                <a:solidFill>
                  <a:schemeClr val="accent6"/>
                </a:solidFill>
              </a:rPr>
              <a:t>Beaucoup moins de nœuds explorés </a:t>
            </a:r>
          </a:p>
          <a:p>
            <a:r>
              <a:rPr lang="fr-FR" dirty="0"/>
              <a:t>Un peu plus de temps </a:t>
            </a:r>
            <a:r>
              <a:rPr lang="fr-FR" dirty="0" err="1"/>
              <a:t>aàchaque</a:t>
            </a:r>
            <a:r>
              <a:rPr lang="fr-FR" dirty="0"/>
              <a:t> nœud (calcul distance euclidienne)</a:t>
            </a:r>
          </a:p>
          <a:p>
            <a:r>
              <a:rPr lang="fr-FR" b="1" dirty="0">
                <a:solidFill>
                  <a:schemeClr val="accent6"/>
                </a:solidFill>
              </a:rPr>
              <a:t>Optimiser le nombre de fois que cette distance est calculée 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0DD80A-D78C-9AB0-A3E6-F7C22017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648278-218F-B25D-73BB-124E9195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86</a:t>
            </a:fld>
            <a:endParaRPr lang="fr-FR"/>
          </a:p>
        </p:txBody>
      </p:sp>
      <p:pic>
        <p:nvPicPr>
          <p:cNvPr id="8" name="Image 7" descr="Une image contenant dessin, croquis, art, carte&#10;&#10;Description générée automatiquement">
            <a:extLst>
              <a:ext uri="{FF2B5EF4-FFF2-40B4-BE49-F238E27FC236}">
                <a16:creationId xmlns:a16="http://schemas.microsoft.com/office/drawing/2014/main" id="{19A69514-050D-0516-24ED-FF27F4A7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6" y="3879869"/>
            <a:ext cx="4019038" cy="2952000"/>
          </a:xfrm>
          <a:prstGeom prst="rect">
            <a:avLst/>
          </a:prstGeom>
        </p:spPr>
      </p:pic>
      <p:pic>
        <p:nvPicPr>
          <p:cNvPr id="9" name="Image 8" descr="Une image contenant dessin, croquis, illustration, carte&#10;&#10;Description générée automatiquement">
            <a:extLst>
              <a:ext uri="{FF2B5EF4-FFF2-40B4-BE49-F238E27FC236}">
                <a16:creationId xmlns:a16="http://schemas.microsoft.com/office/drawing/2014/main" id="{0352C9A5-5611-C303-30E6-32E0CB19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98" y="3906000"/>
            <a:ext cx="4125176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6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E0D95-8AF5-96AB-C7FF-46825617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1736727"/>
            <a:ext cx="7886700" cy="2852737"/>
          </a:xfrm>
        </p:spPr>
        <p:txBody>
          <a:bodyPr/>
          <a:lstStyle/>
          <a:p>
            <a:r>
              <a:rPr lang="fr-FR" dirty="0"/>
              <a:t>Et si nous parlions </a:t>
            </a:r>
            <a:br>
              <a:rPr lang="fr-FR" dirty="0"/>
            </a:br>
            <a:r>
              <a:rPr lang="fr-FR" dirty="0"/>
              <a:t>« sécurité »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3F9EFB-94CB-0B9F-71A9-D0FEC701F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BB58AD-F960-7388-3B37-E25B3376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1DD662-8159-33BA-7D4C-7E67A3C0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87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52B98F1-D444-85DF-9057-A26995348477}"/>
              </a:ext>
            </a:extLst>
          </p:cNvPr>
          <p:cNvSpPr txBox="1">
            <a:spLocks/>
          </p:cNvSpPr>
          <p:nvPr/>
        </p:nvSpPr>
        <p:spPr>
          <a:xfrm>
            <a:off x="4577832" y="2505324"/>
            <a:ext cx="4566168" cy="35843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600" b="1" dirty="0"/>
              <a:t>Le calcul d’itinéraires : un seul critère</a:t>
            </a:r>
          </a:p>
          <a:p>
            <a:pPr lvl="2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Les données</a:t>
            </a:r>
          </a:p>
          <a:p>
            <a:pPr lvl="2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Algorithme de Dijkstra</a:t>
            </a:r>
          </a:p>
          <a:p>
            <a:pPr lvl="3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Version de base  One-to-all</a:t>
            </a:r>
          </a:p>
          <a:p>
            <a:pPr lvl="3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Exemples </a:t>
            </a:r>
          </a:p>
          <a:p>
            <a:pPr lvl="3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Amélioration : la liste des candidats , one to one</a:t>
            </a:r>
          </a:p>
          <a:p>
            <a:pPr lvl="2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Structure Python </a:t>
            </a:r>
          </a:p>
          <a:p>
            <a:pPr lvl="2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A* : une optimisation efficace</a:t>
            </a:r>
          </a:p>
          <a:p>
            <a:pPr lvl="3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L’utilisation des coordonnées géographiques</a:t>
            </a:r>
          </a:p>
          <a:p>
            <a:pPr lvl="3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Un calcul optimisé</a:t>
            </a:r>
          </a:p>
          <a:p>
            <a:pPr lvl="2"/>
            <a:endParaRPr lang="fr-FR" dirty="0"/>
          </a:p>
          <a:p>
            <a:pPr lvl="1"/>
            <a:r>
              <a:rPr lang="fr-FR" sz="1600" b="1" dirty="0">
                <a:solidFill>
                  <a:schemeClr val="accent6"/>
                </a:solidFill>
              </a:rPr>
              <a:t>Une version multicritère</a:t>
            </a:r>
          </a:p>
          <a:p>
            <a:pPr lvl="1"/>
            <a:r>
              <a:rPr lang="fr-FR" dirty="0"/>
              <a:t>	</a:t>
            </a:r>
            <a:r>
              <a:rPr lang="fr-FR" sz="1300" dirty="0"/>
              <a:t>La notion de dominance </a:t>
            </a:r>
          </a:p>
          <a:p>
            <a:pPr lvl="1"/>
            <a:r>
              <a:rPr lang="fr-FR" sz="1300" dirty="0"/>
              <a:t>	Pourquoi le problème devient difficile </a:t>
            </a:r>
          </a:p>
          <a:p>
            <a:pPr lvl="1"/>
            <a:r>
              <a:rPr lang="fr-FR" sz="1300" dirty="0"/>
              <a:t>	Une solution a compromis fixé</a:t>
            </a:r>
          </a:p>
          <a:p>
            <a:pPr lvl="1"/>
            <a:r>
              <a:rPr lang="fr-FR" sz="1300" dirty="0"/>
              <a:t>	Enumération de toutes les solutions non dominées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046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000" dirty="0"/>
              <a:t>La notion de dominance</a:t>
            </a:r>
          </a:p>
        </p:txBody>
      </p:sp>
      <p:sp>
        <p:nvSpPr>
          <p:cNvPr id="50179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477202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>
                <a:latin typeface="Calibri" charset="0"/>
              </a:rPr>
              <a:t>On considère maintenant que sur chaque arc on reporte 2 informations</a:t>
            </a:r>
          </a:p>
          <a:p>
            <a:pPr lvl="1">
              <a:lnSpc>
                <a:spcPct val="100000"/>
              </a:lnSpc>
            </a:pPr>
            <a:r>
              <a:rPr lang="fr-FR" dirty="0">
                <a:latin typeface="Calibri" charset="0"/>
              </a:rPr>
              <a:t>La distance </a:t>
            </a:r>
          </a:p>
          <a:p>
            <a:pPr lvl="1">
              <a:lnSpc>
                <a:spcPct val="100000"/>
              </a:lnSpc>
            </a:pPr>
            <a:r>
              <a:rPr lang="fr-FR" dirty="0">
                <a:latin typeface="Calibri" charset="0"/>
              </a:rPr>
              <a:t>L’indice de  dangerosité  (la dangerosité d’un chemin c’est la somme des indices de sécurité des arcs)</a:t>
            </a:r>
          </a:p>
          <a:p>
            <a:pPr>
              <a:lnSpc>
                <a:spcPct val="100000"/>
              </a:lnSpc>
            </a:pPr>
            <a:r>
              <a:rPr lang="fr-FR" dirty="0">
                <a:latin typeface="Calibri" charset="0"/>
              </a:rPr>
              <a:t>Considérons 2 chemins de A vers B  lequel est le meilleur </a:t>
            </a:r>
          </a:p>
          <a:p>
            <a:pPr lvl="1">
              <a:lnSpc>
                <a:spcPct val="100000"/>
              </a:lnSpc>
            </a:pPr>
            <a:endParaRPr lang="fr-FR" dirty="0">
              <a:latin typeface="Calibri" charset="0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8C5A26D-9A00-29DE-3FEB-A93B0DFE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2512CF-EC35-25A5-12C0-617F2FDC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88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5105400"/>
          <a:ext cx="8382003" cy="150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762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Distance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Danger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Distance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Danger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Distance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Danger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78">
                <a:tc>
                  <a:txBody>
                    <a:bodyPr/>
                    <a:lstStyle/>
                    <a:p>
                      <a:r>
                        <a:rPr lang="fr-FR" sz="1800" dirty="0"/>
                        <a:t>Chemin1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40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30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40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30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2">
                <a:tc>
                  <a:txBody>
                    <a:bodyPr/>
                    <a:lstStyle/>
                    <a:p>
                      <a:r>
                        <a:rPr lang="fr-FR" sz="1800" dirty="0"/>
                        <a:t>Chemin2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45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32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30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30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2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T="45710" marB="4571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1 est meilleur</a:t>
                      </a:r>
                    </a:p>
                  </a:txBody>
                  <a:tcPr marT="45710" marB="4571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b="1" dirty="0"/>
                        <a:t>2 est meilleur</a:t>
                      </a:r>
                    </a:p>
                  </a:txBody>
                  <a:tcPr marT="45710" marB="45710"/>
                </a:tc>
                <a:tc hMerge="1">
                  <a:txBody>
                    <a:bodyPr/>
                    <a:lstStyle/>
                    <a:p>
                      <a:pPr algn="ctr"/>
                      <a:endParaRPr lang="fr-FR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rgbClr val="FF0000"/>
                          </a:solidFill>
                        </a:rPr>
                        <a:t>??????</a:t>
                      </a:r>
                    </a:p>
                  </a:txBody>
                  <a:tcPr marT="45710" marB="45710"/>
                </a:tc>
                <a:tc hMerge="1"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16F6DCE3-9006-288A-A307-636C7AE0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524000"/>
            <a:ext cx="457200" cy="457200"/>
          </a:xfrm>
          <a:prstGeom prst="ellipse">
            <a:avLst/>
          </a:prstGeom>
          <a:solidFill>
            <a:srgbClr val="E66C7D"/>
          </a:solidFill>
          <a:ln w="47625" cmpd="dbl">
            <a:solidFill>
              <a:schemeClr val="bg1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7DAD17B-FDCD-976D-7F3E-331C1427E03E}"/>
              </a:ext>
            </a:extLst>
          </p:cNvPr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B84FEB-9F94-1A5F-5C39-C7F5CD5C6AB0}"/>
              </a:ext>
            </a:extLst>
          </p:cNvPr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773C5A2-09A9-6B8F-8BBA-C812FBDDD70D}"/>
              </a:ext>
            </a:extLst>
          </p:cNvPr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EBDAD4E-3BAD-BDCF-75E0-5E198CDEE895}"/>
              </a:ext>
            </a:extLst>
          </p:cNvPr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5D292D-9468-CFC4-ACF4-35F503643971}"/>
              </a:ext>
            </a:extLst>
          </p:cNvPr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22EE659-1A83-FF6E-EBD6-9D3CB599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572000"/>
            <a:ext cx="457200" cy="457200"/>
          </a:xfrm>
          <a:prstGeom prst="ellipse">
            <a:avLst/>
          </a:prstGeom>
          <a:solidFill>
            <a:srgbClr val="E66C7D"/>
          </a:solidFill>
          <a:ln w="47625" cmpd="dbl">
            <a:solidFill>
              <a:schemeClr val="bg1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7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AE38BC5-E3BB-98E6-A95D-B38CD2ACE8C8}"/>
              </a:ext>
            </a:extLst>
          </p:cNvPr>
          <p:cNvCxnSpPr>
            <a:stCxn id="4" idx="5"/>
            <a:endCxn id="7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EE8641-30FC-B7A0-696B-DA58BB2933CE}"/>
              </a:ext>
            </a:extLst>
          </p:cNvPr>
          <p:cNvCxnSpPr>
            <a:stCxn id="4" idx="3"/>
            <a:endCxn id="10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A456A4-4FAD-E8AE-AB27-C2DCA2119CA9}"/>
              </a:ext>
            </a:extLst>
          </p:cNvPr>
          <p:cNvCxnSpPr>
            <a:stCxn id="10" idx="6"/>
            <a:endCxn id="8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ABD9125-C71D-02E2-4DA7-066093E4A64A}"/>
              </a:ext>
            </a:extLst>
          </p:cNvPr>
          <p:cNvCxnSpPr>
            <a:stCxn id="7" idx="3"/>
            <a:endCxn id="8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832E680-49F1-BEF3-3C10-22339C9A4ADA}"/>
              </a:ext>
            </a:extLst>
          </p:cNvPr>
          <p:cNvCxnSpPr>
            <a:stCxn id="7" idx="4"/>
            <a:endCxn id="9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139E15E-6A38-EA56-E9F0-167A0683D3DB}"/>
              </a:ext>
            </a:extLst>
          </p:cNvPr>
          <p:cNvCxnSpPr>
            <a:stCxn id="9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9C66637-3947-1975-9E5E-D17311746C11}"/>
              </a:ext>
            </a:extLst>
          </p:cNvPr>
          <p:cNvCxnSpPr>
            <a:stCxn id="8" idx="3"/>
            <a:endCxn id="6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C0B7843-079A-C53D-79EC-01CB9BE3BEF7}"/>
              </a:ext>
            </a:extLst>
          </p:cNvPr>
          <p:cNvCxnSpPr>
            <a:stCxn id="8" idx="5"/>
            <a:endCxn id="9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30E9420-8BA1-8294-8712-18B3825BE87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6">
            <a:extLst>
              <a:ext uri="{FF2B5EF4-FFF2-40B4-BE49-F238E27FC236}">
                <a16:creationId xmlns:a16="http://schemas.microsoft.com/office/drawing/2014/main" id="{0A90FA9E-93A5-67F8-E7A9-171D2B336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9812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(3,1)</a:t>
            </a:r>
          </a:p>
        </p:txBody>
      </p:sp>
      <p:sp>
        <p:nvSpPr>
          <p:cNvPr id="22" name="ZoneTexte 28">
            <a:extLst>
              <a:ext uri="{FF2B5EF4-FFF2-40B4-BE49-F238E27FC236}">
                <a16:creationId xmlns:a16="http://schemas.microsoft.com/office/drawing/2014/main" id="{84EFFA7E-13D3-CBDC-202E-4EC5A73FC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1752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(2,4)</a:t>
            </a:r>
          </a:p>
        </p:txBody>
      </p:sp>
      <p:sp>
        <p:nvSpPr>
          <p:cNvPr id="23" name="ZoneTexte 33">
            <a:extLst>
              <a:ext uri="{FF2B5EF4-FFF2-40B4-BE49-F238E27FC236}">
                <a16:creationId xmlns:a16="http://schemas.microsoft.com/office/drawing/2014/main" id="{DF15CE0A-FE1A-AE85-C755-138E1E2EF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590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(2,3)</a:t>
            </a:r>
          </a:p>
        </p:txBody>
      </p:sp>
      <p:sp>
        <p:nvSpPr>
          <p:cNvPr id="24" name="ZoneTexte 34">
            <a:extLst>
              <a:ext uri="{FF2B5EF4-FFF2-40B4-BE49-F238E27FC236}">
                <a16:creationId xmlns:a16="http://schemas.microsoft.com/office/drawing/2014/main" id="{7E33F123-E473-3B78-2C91-7606D16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525713"/>
            <a:ext cx="685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dirty="0"/>
              <a:t>(4,3)</a:t>
            </a:r>
          </a:p>
        </p:txBody>
      </p:sp>
      <p:sp>
        <p:nvSpPr>
          <p:cNvPr id="25" name="ZoneTexte 35">
            <a:extLst>
              <a:ext uri="{FF2B5EF4-FFF2-40B4-BE49-F238E27FC236}">
                <a16:creationId xmlns:a16="http://schemas.microsoft.com/office/drawing/2014/main" id="{15A832EE-FE12-3007-4702-C3B79E389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114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(2,2)</a:t>
            </a:r>
          </a:p>
        </p:txBody>
      </p:sp>
      <p:sp>
        <p:nvSpPr>
          <p:cNvPr id="26" name="ZoneTexte 36">
            <a:extLst>
              <a:ext uri="{FF2B5EF4-FFF2-40B4-BE49-F238E27FC236}">
                <a16:creationId xmlns:a16="http://schemas.microsoft.com/office/drawing/2014/main" id="{288D258E-554F-B42E-A4EA-F9305A645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352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(1,3)</a:t>
            </a:r>
          </a:p>
        </p:txBody>
      </p:sp>
      <p:sp>
        <p:nvSpPr>
          <p:cNvPr id="27" name="ZoneTexte 37">
            <a:extLst>
              <a:ext uri="{FF2B5EF4-FFF2-40B4-BE49-F238E27FC236}">
                <a16:creationId xmlns:a16="http://schemas.microsoft.com/office/drawing/2014/main" id="{5BA71D17-A105-B441-526A-0C348A949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276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(1,1)</a:t>
            </a:r>
          </a:p>
        </p:txBody>
      </p:sp>
      <p:sp>
        <p:nvSpPr>
          <p:cNvPr id="28" name="ZoneTexte 38">
            <a:extLst>
              <a:ext uri="{FF2B5EF4-FFF2-40B4-BE49-F238E27FC236}">
                <a16:creationId xmlns:a16="http://schemas.microsoft.com/office/drawing/2014/main" id="{53547A53-2B4E-2602-54E0-9F8AD7F9F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657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(3,2)</a:t>
            </a:r>
          </a:p>
        </p:txBody>
      </p:sp>
      <p:sp>
        <p:nvSpPr>
          <p:cNvPr id="35" name="ZoneTexte 32">
            <a:extLst>
              <a:ext uri="{FF2B5EF4-FFF2-40B4-BE49-F238E27FC236}">
                <a16:creationId xmlns:a16="http://schemas.microsoft.com/office/drawing/2014/main" id="{EBFFCE2E-4942-B4DE-C80C-503637F96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0480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(3,1)</a:t>
            </a:r>
          </a:p>
        </p:txBody>
      </p:sp>
    </p:spTree>
    <p:extLst>
      <p:ext uri="{BB962C8B-B14F-4D97-AF65-F5344CB8AC3E}">
        <p14:creationId xmlns:p14="http://schemas.microsoft.com/office/powerpoint/2010/main" val="218952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>
          <a:xfrm>
            <a:off x="672258" y="413463"/>
            <a:ext cx="8531225" cy="642938"/>
          </a:xfrm>
        </p:spPr>
        <p:txBody>
          <a:bodyPr>
            <a:normAutofit/>
          </a:bodyPr>
          <a:lstStyle/>
          <a:p>
            <a:r>
              <a:rPr lang="fr-FR" sz="3000" dirty="0"/>
              <a:t>La notion de dominance</a:t>
            </a:r>
          </a:p>
        </p:txBody>
      </p:sp>
      <p:sp>
        <p:nvSpPr>
          <p:cNvPr id="51203" name="Espace réservé du contenu 2"/>
          <p:cNvSpPr>
            <a:spLocks noGrp="1"/>
          </p:cNvSpPr>
          <p:nvPr>
            <p:ph idx="1"/>
          </p:nvPr>
        </p:nvSpPr>
        <p:spPr>
          <a:xfrm>
            <a:off x="228600" y="1371600"/>
            <a:ext cx="5761653" cy="5257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Soit un chemin de distance 35 et de dangerosité 50  et un chemin de distance 44 et de dangerosité 32 lequel est le meilleur 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Si vous êtes un touriste : vous préférez roulez un peu plus et éviter les voitures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Si vous êtes pressés vous préférez le chemin le plus court</a:t>
            </a: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Seul le « décideur peut savoir »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Le programme doit retourner toutes (au moins plusieurs)  les solutions « comparables »</a:t>
            </a:r>
          </a:p>
          <a:p>
            <a:pPr lvl="1">
              <a:lnSpc>
                <a:spcPct val="110000"/>
              </a:lnSpc>
            </a:pPr>
            <a:endParaRPr lang="fr-FR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endParaRPr lang="fr-FR" dirty="0">
              <a:latin typeface="Calibri" charset="0"/>
            </a:endParaRP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On dit qu’une solution S(c</a:t>
            </a:r>
            <a:r>
              <a:rPr lang="fr-FR" baseline="-25000" dirty="0">
                <a:latin typeface="Calibri" charset="0"/>
              </a:rPr>
              <a:t>1</a:t>
            </a:r>
            <a:r>
              <a:rPr lang="fr-FR" dirty="0">
                <a:latin typeface="Calibri" charset="0"/>
              </a:rPr>
              <a:t>, c</a:t>
            </a:r>
            <a:r>
              <a:rPr lang="fr-FR" baseline="-25000" dirty="0">
                <a:latin typeface="Calibri" charset="0"/>
              </a:rPr>
              <a:t>2</a:t>
            </a:r>
            <a:r>
              <a:rPr lang="fr-FR" dirty="0">
                <a:latin typeface="Calibri" charset="0"/>
              </a:rPr>
              <a:t>) </a:t>
            </a:r>
            <a:r>
              <a:rPr lang="fr-FR" b="1" dirty="0">
                <a:solidFill>
                  <a:srgbClr val="FF0000"/>
                </a:solidFill>
                <a:latin typeface="Calibri" charset="0"/>
              </a:rPr>
              <a:t>domine</a:t>
            </a:r>
            <a:r>
              <a:rPr lang="fr-FR" dirty="0">
                <a:latin typeface="Calibri" charset="0"/>
              </a:rPr>
              <a:t> une solution S’(c’</a:t>
            </a:r>
            <a:r>
              <a:rPr lang="fr-FR" baseline="-25000" dirty="0">
                <a:latin typeface="Calibri" charset="0"/>
              </a:rPr>
              <a:t>1</a:t>
            </a:r>
            <a:r>
              <a:rPr lang="fr-FR" dirty="0">
                <a:latin typeface="Calibri" charset="0"/>
              </a:rPr>
              <a:t>, c’</a:t>
            </a:r>
            <a:r>
              <a:rPr lang="fr-FR" baseline="-25000" dirty="0">
                <a:latin typeface="Calibri" charset="0"/>
              </a:rPr>
              <a:t>2</a:t>
            </a:r>
            <a:r>
              <a:rPr lang="fr-FR" dirty="0">
                <a:latin typeface="Calibri" charset="0"/>
              </a:rPr>
              <a:t>) si </a:t>
            </a:r>
            <a:r>
              <a:rPr lang="fr-FR" b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fr-FR" b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fr-FR" b="1" dirty="0">
                <a:solidFill>
                  <a:srgbClr val="FF0000"/>
                </a:solidFill>
                <a:latin typeface="Calibri" charset="0"/>
                <a:sym typeface="Symbol" charset="0"/>
              </a:rPr>
              <a:t> c’</a:t>
            </a:r>
            <a:r>
              <a:rPr lang="fr-FR" b="1" baseline="-25000" dirty="0">
                <a:solidFill>
                  <a:srgbClr val="FF0000"/>
                </a:solidFill>
                <a:latin typeface="Calibri" charset="0"/>
                <a:sym typeface="Symbol" charset="0"/>
              </a:rPr>
              <a:t>1</a:t>
            </a:r>
            <a:r>
              <a:rPr lang="fr-FR" b="1" dirty="0">
                <a:solidFill>
                  <a:srgbClr val="FF0000"/>
                </a:solidFill>
                <a:latin typeface="Calibri" charset="0"/>
                <a:sym typeface="Symbol" charset="0"/>
              </a:rPr>
              <a:t> et c</a:t>
            </a:r>
            <a:r>
              <a:rPr lang="fr-FR" b="1" baseline="-25000" dirty="0">
                <a:solidFill>
                  <a:srgbClr val="FF0000"/>
                </a:solidFill>
                <a:latin typeface="Calibri" charset="0"/>
                <a:sym typeface="Symbol" charset="0"/>
              </a:rPr>
              <a:t>2</a:t>
            </a:r>
            <a:r>
              <a:rPr lang="fr-FR" b="1" dirty="0">
                <a:solidFill>
                  <a:srgbClr val="FF0000"/>
                </a:solidFill>
                <a:latin typeface="Calibri" charset="0"/>
                <a:sym typeface="Symbol" charset="0"/>
              </a:rPr>
              <a:t>  c’</a:t>
            </a:r>
            <a:r>
              <a:rPr lang="fr-FR" b="1" baseline="-25000" dirty="0">
                <a:solidFill>
                  <a:srgbClr val="FF0000"/>
                </a:solidFill>
                <a:latin typeface="Calibri" charset="0"/>
                <a:sym typeface="Symbol" charset="0"/>
              </a:rPr>
              <a:t>2</a:t>
            </a:r>
            <a:r>
              <a:rPr lang="fr-FR" b="1" dirty="0">
                <a:solidFill>
                  <a:srgbClr val="FF0000"/>
                </a:solidFill>
                <a:latin typeface="Calibri" charset="0"/>
                <a:sym typeface="Symbol" charset="0"/>
              </a:rPr>
              <a:t> </a:t>
            </a:r>
            <a:r>
              <a:rPr lang="fr-FR" dirty="0">
                <a:latin typeface="Calibri" charset="0"/>
                <a:sym typeface="Symbol" charset="0"/>
              </a:rPr>
              <a:t>et au moins une des deux inégalités est stricte</a:t>
            </a: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  <a:sym typeface="Symbol" charset="0"/>
              </a:rPr>
              <a:t>Représentation graphique : on représente les solutions dans un repère (abscisse = distance; ordonnée = dangerosité)</a:t>
            </a:r>
            <a:endParaRPr lang="fr-FR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endParaRPr lang="fr-FR" dirty="0">
              <a:latin typeface="Calibri" charset="0"/>
            </a:endParaRPr>
          </a:p>
          <a:p>
            <a:pPr lvl="2">
              <a:lnSpc>
                <a:spcPct val="110000"/>
              </a:lnSpc>
            </a:pPr>
            <a:endParaRPr lang="fr-FR" dirty="0">
              <a:latin typeface="Calibri" charset="0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FA88D56-F09F-B463-185E-C2800C88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4F6A4F-273B-6830-864D-AE6EDC55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98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604A1-48C9-61ED-D789-282B4800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9DBEED-AE33-83D6-4B76-C35846B3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30220"/>
            <a:ext cx="7554297" cy="3701239"/>
          </a:xfrm>
        </p:spPr>
        <p:txBody>
          <a:bodyPr>
            <a:normAutofit fontScale="70000" lnSpcReduction="20000"/>
          </a:bodyPr>
          <a:lstStyle/>
          <a:p>
            <a:pPr marL="14923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35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Une liste est un ensemble fini et ordonné d’objets, éventuellement de différents types. La taille d’une liste est variable.</a:t>
            </a:r>
            <a:endParaRPr lang="fr-FR" sz="2035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liste1 = [1,3,28,-2]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liste2 = ['lundi', 'mardi', 'mercredi', 'jeudi', 'vendredi', 1, 7]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liste3 = [12, 'avec', 5, 'voila']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14923" rtl="0" fontAlgn="base">
              <a:lnSpc>
                <a:spcPct val="120000"/>
              </a:lnSpc>
              <a:spcBef>
                <a:spcPts val="4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35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Une liste peut être une liste de listes.</a:t>
            </a:r>
            <a:endParaRPr lang="fr-FR" sz="2035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liste4 = [1,3,5,7,9]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liste5 = [0,2,4,6,8]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lnSpc>
                <a:spcPct val="120000"/>
              </a:lnSpc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50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liste6 = [liste4,liste5]</a:t>
            </a:r>
            <a:endParaRPr lang="fr-FR" sz="1850" b="0" i="0" u="none" strike="noStrike" dirty="0">
              <a:solidFill>
                <a:srgbClr val="9CBEBD"/>
              </a:solidFill>
              <a:effectLst/>
              <a:latin typeface="Arial" panose="020B0604020202020204" pitchFamily="34" charset="0"/>
            </a:endParaRPr>
          </a:p>
          <a:p>
            <a:pPr marL="14923" rtl="0" fontAlgn="base">
              <a:lnSpc>
                <a:spcPct val="120000"/>
              </a:lnSpc>
              <a:spcBef>
                <a:spcPts val="4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35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Un indice négatif permet d'accéder aux éléments à partir de la fin de la liste en comptant à rebours. Le dernier élément de toute liste non vide est toujours liste[-1].</a:t>
            </a:r>
            <a:endParaRPr lang="fr-FR" sz="2035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14923" rtl="0" fontAlgn="base">
              <a:lnSpc>
                <a:spcPct val="120000"/>
              </a:lnSpc>
              <a:spcBef>
                <a:spcPts val="4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35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Il existe des opérateurs sur des listes, appelés aussi ‘méthodes’</a:t>
            </a:r>
            <a:endParaRPr lang="fr-FR" sz="2035" b="0" i="0" u="none" strike="noStrike" dirty="0">
              <a:solidFill>
                <a:srgbClr val="A9A57C"/>
              </a:solidFill>
              <a:effectLst/>
              <a:latin typeface="Arial" panose="020B0604020202020204" pitchFamily="34" charset="0"/>
            </a:endParaRPr>
          </a:p>
          <a:p>
            <a:pPr marL="14923" rtl="0" fontAlgn="base">
              <a:lnSpc>
                <a:spcPct val="120000"/>
              </a:lnSpc>
              <a:spcBef>
                <a:spcPts val="4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35" b="0" i="0" u="none" strike="noStrike" dirty="0">
                <a:solidFill>
                  <a:srgbClr val="2F2B20"/>
                </a:solidFill>
                <a:effectLst/>
                <a:latin typeface="Calibri" panose="020F0502020204030204" pitchFamily="34" charset="0"/>
              </a:rPr>
              <a:t>liste[n] accède à l’élément n-1 d’une liste (numérotation à partir de 0)</a:t>
            </a:r>
            <a:br>
              <a:rPr lang="fr-FR" b="0" dirty="0">
                <a:effectLst/>
              </a:rPr>
            </a:b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1A1364-3CA5-0BA1-E71A-AD18047B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AADDA7-C21F-720A-81FB-34C799E7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</a:t>
            </a:fld>
            <a:endParaRPr lang="fr-FR"/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D6753D6-A3C8-A56B-B629-9C456AB7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9"/>
          <a:stretch/>
        </p:blipFill>
        <p:spPr>
          <a:xfrm>
            <a:off x="160956" y="5118748"/>
            <a:ext cx="5568950" cy="1555317"/>
          </a:xfrm>
          <a:prstGeom prst="rect">
            <a:avLst/>
          </a:prstGeom>
        </p:spPr>
      </p:pic>
      <p:pic>
        <p:nvPicPr>
          <p:cNvPr id="9" name="Image 8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4CDC09CB-307D-09E5-85EE-AC11B28B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47" y="5118748"/>
            <a:ext cx="3214132" cy="11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54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 flipH="1">
            <a:off x="2057400" y="2438400"/>
            <a:ext cx="5675313" cy="1524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51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charset="0"/>
              </a:rPr>
              <a:t>Représentation graphique</a:t>
            </a:r>
          </a:p>
        </p:txBody>
      </p:sp>
      <p:cxnSp>
        <p:nvCxnSpPr>
          <p:cNvPr id="5" name="Connecteur droit avec flèche 4"/>
          <p:cNvCxnSpPr>
            <a:cxnSpLocks noChangeShapeType="1"/>
          </p:cNvCxnSpPr>
          <p:nvPr/>
        </p:nvCxnSpPr>
        <p:spPr bwMode="auto">
          <a:xfrm>
            <a:off x="928688" y="5427663"/>
            <a:ext cx="8062912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" name="Connecteur droit avec flèche 5"/>
          <p:cNvCxnSpPr>
            <a:cxnSpLocks noChangeShapeType="1"/>
          </p:cNvCxnSpPr>
          <p:nvPr/>
        </p:nvCxnSpPr>
        <p:spPr bwMode="auto">
          <a:xfrm rot="16200000" flipV="1">
            <a:off x="-573881" y="3926681"/>
            <a:ext cx="2990850" cy="14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254" name="ZoneTexte 6"/>
          <p:cNvSpPr txBox="1">
            <a:spLocks noChangeArrowheads="1"/>
          </p:cNvSpPr>
          <p:nvPr/>
        </p:nvSpPr>
        <p:spPr bwMode="auto">
          <a:xfrm rot="-5400000">
            <a:off x="-693738" y="3903663"/>
            <a:ext cx="21637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Dangerosité</a:t>
            </a:r>
          </a:p>
        </p:txBody>
      </p:sp>
      <p:sp>
        <p:nvSpPr>
          <p:cNvPr id="53255" name="ZoneTexte 7"/>
          <p:cNvSpPr txBox="1">
            <a:spLocks noChangeArrowheads="1"/>
          </p:cNvSpPr>
          <p:nvPr/>
        </p:nvSpPr>
        <p:spPr bwMode="auto">
          <a:xfrm>
            <a:off x="7104063" y="5486400"/>
            <a:ext cx="203993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Distance</a:t>
            </a:r>
          </a:p>
        </p:txBody>
      </p:sp>
      <p:sp>
        <p:nvSpPr>
          <p:cNvPr id="9" name="Rectangle 8"/>
          <p:cNvSpPr/>
          <p:nvPr/>
        </p:nvSpPr>
        <p:spPr>
          <a:xfrm flipH="1">
            <a:off x="4478338" y="2438400"/>
            <a:ext cx="4416425" cy="226853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>
          <a:xfrm flipH="1" flipV="1">
            <a:off x="2289175" y="2438400"/>
            <a:ext cx="6605588" cy="103028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192338" y="3365500"/>
            <a:ext cx="193675" cy="206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425950" y="4603750"/>
            <a:ext cx="195263" cy="206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3260" name="ZoneTexte 12"/>
          <p:cNvSpPr txBox="1">
            <a:spLocks noChangeArrowheads="1"/>
          </p:cNvSpPr>
          <p:nvPr/>
        </p:nvSpPr>
        <p:spPr bwMode="auto">
          <a:xfrm>
            <a:off x="3825875" y="4191000"/>
            <a:ext cx="145732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S(44,32)</a:t>
            </a:r>
          </a:p>
        </p:txBody>
      </p:sp>
      <p:sp>
        <p:nvSpPr>
          <p:cNvPr id="53261" name="ZoneTexte 13"/>
          <p:cNvSpPr txBox="1">
            <a:spLocks noChangeArrowheads="1"/>
          </p:cNvSpPr>
          <p:nvPr/>
        </p:nvSpPr>
        <p:spPr bwMode="auto">
          <a:xfrm>
            <a:off x="1592263" y="2954338"/>
            <a:ext cx="14573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S(35,50)</a:t>
            </a:r>
          </a:p>
        </p:txBody>
      </p:sp>
      <p:sp>
        <p:nvSpPr>
          <p:cNvPr id="15" name="Rectangle 14"/>
          <p:cNvSpPr/>
          <p:nvPr/>
        </p:nvSpPr>
        <p:spPr>
          <a:xfrm flipH="1">
            <a:off x="3163888" y="2541588"/>
            <a:ext cx="4416425" cy="164941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e 15"/>
          <p:cNvGrpSpPr>
            <a:grpSpLocks/>
          </p:cNvGrpSpPr>
          <p:nvPr/>
        </p:nvGrpSpPr>
        <p:grpSpPr bwMode="auto">
          <a:xfrm>
            <a:off x="2482850" y="3675063"/>
            <a:ext cx="1457325" cy="619125"/>
            <a:chOff x="5679744" y="5486400"/>
            <a:chExt cx="1143000" cy="457200"/>
          </a:xfrm>
        </p:grpSpPr>
        <p:sp>
          <p:nvSpPr>
            <p:cNvPr id="53280" name="ZoneTexte 16"/>
            <p:cNvSpPr txBox="1">
              <a:spLocks noChangeArrowheads="1"/>
            </p:cNvSpPr>
            <p:nvPr/>
          </p:nvSpPr>
          <p:spPr bwMode="auto">
            <a:xfrm>
              <a:off x="5679744" y="5486400"/>
              <a:ext cx="1143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fr-FR"/>
                <a:t>S(39, 40)</a:t>
              </a:r>
            </a:p>
          </p:txBody>
        </p:sp>
        <p:sp>
          <p:nvSpPr>
            <p:cNvPr id="18" name="Ellipse 17"/>
            <p:cNvSpPr/>
            <p:nvPr/>
          </p:nvSpPr>
          <p:spPr>
            <a:xfrm>
              <a:off x="6172803" y="5791200"/>
              <a:ext cx="15190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grpSp>
        <p:nvGrpSpPr>
          <p:cNvPr id="3" name="Groupe 18"/>
          <p:cNvGrpSpPr>
            <a:grpSpLocks/>
          </p:cNvGrpSpPr>
          <p:nvPr/>
        </p:nvGrpSpPr>
        <p:grpSpPr bwMode="auto">
          <a:xfrm>
            <a:off x="1317625" y="3468688"/>
            <a:ext cx="1457325" cy="619125"/>
            <a:chOff x="5679744" y="5486400"/>
            <a:chExt cx="1143000" cy="457200"/>
          </a:xfrm>
        </p:grpSpPr>
        <p:sp>
          <p:nvSpPr>
            <p:cNvPr id="53278" name="ZoneTexte 19"/>
            <p:cNvSpPr txBox="1">
              <a:spLocks noChangeArrowheads="1"/>
            </p:cNvSpPr>
            <p:nvPr/>
          </p:nvSpPr>
          <p:spPr bwMode="auto">
            <a:xfrm>
              <a:off x="5679744" y="5486400"/>
              <a:ext cx="1143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fr-FR"/>
                <a:t>S(33, 42)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6172803" y="5791200"/>
              <a:ext cx="151902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2" name="Croix 21"/>
          <p:cNvSpPr/>
          <p:nvPr/>
        </p:nvSpPr>
        <p:spPr>
          <a:xfrm rot="3045088">
            <a:off x="2061369" y="3274219"/>
            <a:ext cx="446087" cy="396875"/>
          </a:xfrm>
          <a:prstGeom prst="plus">
            <a:avLst>
              <a:gd name="adj" fmla="val 390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3" name="Forme libre 22"/>
          <p:cNvSpPr/>
          <p:nvPr/>
        </p:nvSpPr>
        <p:spPr>
          <a:xfrm>
            <a:off x="2043113" y="3514725"/>
            <a:ext cx="382587" cy="500063"/>
          </a:xfrm>
          <a:custGeom>
            <a:avLst/>
            <a:gdLst>
              <a:gd name="connsiteX0" fmla="*/ 0 w 300250"/>
              <a:gd name="connsiteY0" fmla="*/ 368490 h 368490"/>
              <a:gd name="connsiteX1" fmla="*/ 259307 w 300250"/>
              <a:gd name="connsiteY1" fmla="*/ 300251 h 368490"/>
              <a:gd name="connsiteX2" fmla="*/ 245659 w 300250"/>
              <a:gd name="connsiteY2" fmla="*/ 0 h 36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50" h="368490">
                <a:moveTo>
                  <a:pt x="0" y="368490"/>
                </a:moveTo>
                <a:cubicBezTo>
                  <a:pt x="109182" y="365078"/>
                  <a:pt x="218364" y="361666"/>
                  <a:pt x="259307" y="300251"/>
                </a:cubicBezTo>
                <a:cubicBezTo>
                  <a:pt x="300250" y="238836"/>
                  <a:pt x="272954" y="119418"/>
                  <a:pt x="245659" y="0"/>
                </a:cubicBezTo>
              </a:path>
            </a:pathLst>
          </a:cu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4" name="Forme libre 23"/>
          <p:cNvSpPr/>
          <p:nvPr/>
        </p:nvSpPr>
        <p:spPr>
          <a:xfrm>
            <a:off x="1489075" y="3435350"/>
            <a:ext cx="3859213" cy="1711325"/>
          </a:xfrm>
          <a:custGeom>
            <a:avLst/>
            <a:gdLst>
              <a:gd name="connsiteX0" fmla="*/ 134203 w 3027528"/>
              <a:gd name="connsiteY0" fmla="*/ 386687 h 1264693"/>
              <a:gd name="connsiteX1" fmla="*/ 1021307 w 3027528"/>
              <a:gd name="connsiteY1" fmla="*/ 932597 h 1264693"/>
              <a:gd name="connsiteX2" fmla="*/ 2618096 w 3027528"/>
              <a:gd name="connsiteY2" fmla="*/ 1232848 h 1264693"/>
              <a:gd name="connsiteX3" fmla="*/ 2809164 w 3027528"/>
              <a:gd name="connsiteY3" fmla="*/ 741528 h 1264693"/>
              <a:gd name="connsiteX4" fmla="*/ 1307910 w 3027528"/>
              <a:gd name="connsiteY4" fmla="*/ 277505 h 1264693"/>
              <a:gd name="connsiteX5" fmla="*/ 216090 w 3027528"/>
              <a:gd name="connsiteY5" fmla="*/ 18197 h 1264693"/>
              <a:gd name="connsiteX6" fmla="*/ 134203 w 3027528"/>
              <a:gd name="connsiteY6" fmla="*/ 386687 h 126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7528" h="1264693">
                <a:moveTo>
                  <a:pt x="134203" y="386687"/>
                </a:moveTo>
                <a:cubicBezTo>
                  <a:pt x="268406" y="539087"/>
                  <a:pt x="607325" y="791570"/>
                  <a:pt x="1021307" y="932597"/>
                </a:cubicBezTo>
                <a:cubicBezTo>
                  <a:pt x="1435289" y="1073624"/>
                  <a:pt x="2320120" y="1264693"/>
                  <a:pt x="2618096" y="1232848"/>
                </a:cubicBezTo>
                <a:cubicBezTo>
                  <a:pt x="2916072" y="1201003"/>
                  <a:pt x="3027528" y="900752"/>
                  <a:pt x="2809164" y="741528"/>
                </a:cubicBezTo>
                <a:cubicBezTo>
                  <a:pt x="2590800" y="582304"/>
                  <a:pt x="1740089" y="398060"/>
                  <a:pt x="1307910" y="277505"/>
                </a:cubicBezTo>
                <a:cubicBezTo>
                  <a:pt x="875731" y="156950"/>
                  <a:pt x="409433" y="0"/>
                  <a:pt x="216090" y="18197"/>
                </a:cubicBezTo>
                <a:cubicBezTo>
                  <a:pt x="22747" y="36394"/>
                  <a:pt x="0" y="234287"/>
                  <a:pt x="134203" y="386687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ZoneTexte 24"/>
          <p:cNvSpPr txBox="1">
            <a:spLocks noChangeArrowheads="1"/>
          </p:cNvSpPr>
          <p:nvPr/>
        </p:nvSpPr>
        <p:spPr bwMode="auto">
          <a:xfrm>
            <a:off x="1219200" y="4648200"/>
            <a:ext cx="2209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b="1"/>
              <a:t>Ens. des solutions non dominées</a:t>
            </a:r>
          </a:p>
        </p:txBody>
      </p:sp>
      <p:sp>
        <p:nvSpPr>
          <p:cNvPr id="28" name="ZoneTexte 27"/>
          <p:cNvSpPr txBox="1">
            <a:spLocks noChangeArrowheads="1"/>
          </p:cNvSpPr>
          <p:nvPr/>
        </p:nvSpPr>
        <p:spPr bwMode="auto">
          <a:xfrm>
            <a:off x="4648200" y="3429000"/>
            <a:ext cx="418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/>
              <a:t>Espace des solutions dominées</a:t>
            </a:r>
          </a:p>
        </p:txBody>
      </p:sp>
      <p:cxnSp>
        <p:nvCxnSpPr>
          <p:cNvPr id="31" name="Connecteur droit 30"/>
          <p:cNvCxnSpPr/>
          <p:nvPr/>
        </p:nvCxnSpPr>
        <p:spPr>
          <a:xfrm rot="16200000" flipH="1">
            <a:off x="4232275" y="5113338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2" idx="2"/>
          </p:cNvCxnSpPr>
          <p:nvPr/>
        </p:nvCxnSpPr>
        <p:spPr>
          <a:xfrm rot="10800000" flipV="1">
            <a:off x="990600" y="4706938"/>
            <a:ext cx="3435350" cy="1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2" name="ZoneTexte 40"/>
          <p:cNvSpPr txBox="1">
            <a:spLocks noChangeArrowheads="1"/>
          </p:cNvSpPr>
          <p:nvPr/>
        </p:nvSpPr>
        <p:spPr bwMode="auto">
          <a:xfrm>
            <a:off x="4343400" y="5410200"/>
            <a:ext cx="533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/>
              <a:t>44</a:t>
            </a:r>
          </a:p>
        </p:txBody>
      </p:sp>
      <p:sp>
        <p:nvSpPr>
          <p:cNvPr id="53273" name="ZoneTexte 41"/>
          <p:cNvSpPr txBox="1">
            <a:spLocks noChangeArrowheads="1"/>
          </p:cNvSpPr>
          <p:nvPr/>
        </p:nvSpPr>
        <p:spPr bwMode="auto">
          <a:xfrm>
            <a:off x="609600" y="4613275"/>
            <a:ext cx="533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/>
              <a:t>32</a:t>
            </a:r>
          </a:p>
        </p:txBody>
      </p:sp>
      <p:cxnSp>
        <p:nvCxnSpPr>
          <p:cNvPr id="43" name="Connecteur droit 42"/>
          <p:cNvCxnSpPr/>
          <p:nvPr/>
        </p:nvCxnSpPr>
        <p:spPr>
          <a:xfrm rot="5400000">
            <a:off x="1371601" y="4495800"/>
            <a:ext cx="18288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10800000">
            <a:off x="928688" y="3513138"/>
            <a:ext cx="12954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6" name="ZoneTexte 47"/>
          <p:cNvSpPr txBox="1">
            <a:spLocks noChangeArrowheads="1"/>
          </p:cNvSpPr>
          <p:nvPr/>
        </p:nvSpPr>
        <p:spPr bwMode="auto">
          <a:xfrm>
            <a:off x="609600" y="3395663"/>
            <a:ext cx="53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/>
              <a:t>50</a:t>
            </a:r>
          </a:p>
        </p:txBody>
      </p:sp>
      <p:sp>
        <p:nvSpPr>
          <p:cNvPr id="53277" name="ZoneTexte 48"/>
          <p:cNvSpPr txBox="1">
            <a:spLocks noChangeArrowheads="1"/>
          </p:cNvSpPr>
          <p:nvPr/>
        </p:nvSpPr>
        <p:spPr bwMode="auto">
          <a:xfrm>
            <a:off x="2133600" y="5453063"/>
            <a:ext cx="53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100"/>
              <a:t>35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8CFEB7-3C0C-55DC-B7D5-79E319AA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5B2101-1EDF-05FE-FD50-0392401C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10" grpId="0" animBg="1"/>
      <p:bldP spid="15" grpId="0" animBg="1"/>
      <p:bldP spid="22" grpId="0" animBg="1"/>
      <p:bldP spid="25" grpId="0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 flipH="1">
            <a:off x="3886200" y="2133600"/>
            <a:ext cx="1143000" cy="82073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70" name="Rectangle 69"/>
          <p:cNvSpPr/>
          <p:nvPr/>
        </p:nvSpPr>
        <p:spPr>
          <a:xfrm flipH="1">
            <a:off x="2971800" y="1981200"/>
            <a:ext cx="2057400" cy="36353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27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000" dirty="0"/>
              <a:t>Et nos chemins ….. </a:t>
            </a:r>
          </a:p>
        </p:txBody>
      </p:sp>
      <p:sp>
        <p:nvSpPr>
          <p:cNvPr id="3" name="Ellipse 2"/>
          <p:cNvSpPr>
            <a:spLocks noChangeArrowheads="1"/>
          </p:cNvSpPr>
          <p:nvPr/>
        </p:nvSpPr>
        <p:spPr bwMode="auto">
          <a:xfrm>
            <a:off x="7010400" y="1524000"/>
            <a:ext cx="457200" cy="457200"/>
          </a:xfrm>
          <a:prstGeom prst="ellipse">
            <a:avLst/>
          </a:prstGeom>
          <a:solidFill>
            <a:srgbClr val="E66C7D"/>
          </a:solidFill>
          <a:ln w="47625" cmpd="dbl">
            <a:solidFill>
              <a:schemeClr val="bg1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1</a:t>
            </a:r>
          </a:p>
        </p:txBody>
      </p:sp>
      <p:sp>
        <p:nvSpPr>
          <p:cNvPr id="4" name="Ellipse 3"/>
          <p:cNvSpPr/>
          <p:nvPr/>
        </p:nvSpPr>
        <p:spPr>
          <a:xfrm>
            <a:off x="60960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4</a:t>
            </a:r>
          </a:p>
        </p:txBody>
      </p:sp>
      <p:sp>
        <p:nvSpPr>
          <p:cNvPr id="5" name="Ellipse 4"/>
          <p:cNvSpPr/>
          <p:nvPr/>
        </p:nvSpPr>
        <p:spPr>
          <a:xfrm>
            <a:off x="8382000" y="22098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2</a:t>
            </a:r>
          </a:p>
        </p:txBody>
      </p:sp>
      <p:sp>
        <p:nvSpPr>
          <p:cNvPr id="6" name="Ellipse 5"/>
          <p:cNvSpPr/>
          <p:nvPr/>
        </p:nvSpPr>
        <p:spPr>
          <a:xfrm>
            <a:off x="7315200" y="28194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3</a:t>
            </a:r>
          </a:p>
        </p:txBody>
      </p:sp>
      <p:sp>
        <p:nvSpPr>
          <p:cNvPr id="7" name="Ellipse 6"/>
          <p:cNvSpPr/>
          <p:nvPr/>
        </p:nvSpPr>
        <p:spPr>
          <a:xfrm>
            <a:off x="8229600" y="38100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6</a:t>
            </a:r>
          </a:p>
        </p:txBody>
      </p:sp>
      <p:sp>
        <p:nvSpPr>
          <p:cNvPr id="8" name="Ellipse 7"/>
          <p:cNvSpPr/>
          <p:nvPr/>
        </p:nvSpPr>
        <p:spPr>
          <a:xfrm>
            <a:off x="6172200" y="2514600"/>
            <a:ext cx="457200" cy="457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fr-FR" dirty="0">
                <a:latin typeface="Calibri" pitchFamily="34" charset="0"/>
              </a:rPr>
              <a:t>5</a:t>
            </a:r>
          </a:p>
        </p:txBody>
      </p:sp>
      <p:sp>
        <p:nvSpPr>
          <p:cNvPr id="9" name="Ellipse 8"/>
          <p:cNvSpPr>
            <a:spLocks noChangeArrowheads="1"/>
          </p:cNvSpPr>
          <p:nvPr/>
        </p:nvSpPr>
        <p:spPr bwMode="auto">
          <a:xfrm>
            <a:off x="7467600" y="4572000"/>
            <a:ext cx="457200" cy="457200"/>
          </a:xfrm>
          <a:prstGeom prst="ellipse">
            <a:avLst/>
          </a:prstGeom>
          <a:solidFill>
            <a:srgbClr val="E66C7D"/>
          </a:solidFill>
          <a:ln w="47625" cmpd="dbl">
            <a:solidFill>
              <a:schemeClr val="bg1"/>
            </a:solidFill>
            <a:round/>
            <a:headEnd/>
            <a:tailEnd/>
          </a:ln>
          <a:effectLst>
            <a:outerShdw blurRad="635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r">
              <a:defRPr/>
            </a:pPr>
            <a:r>
              <a:rPr lang="fr-FR" dirty="0">
                <a:solidFill>
                  <a:schemeClr val="lt1"/>
                </a:solidFill>
                <a:latin typeface="Calibri" pitchFamily="34" charset="0"/>
                <a:ea typeface="+mn-ea"/>
              </a:rPr>
              <a:t>7</a:t>
            </a:r>
          </a:p>
        </p:txBody>
      </p:sp>
      <p:cxnSp>
        <p:nvCxnSpPr>
          <p:cNvPr id="10" name="Connecteur droit avec flèche 9"/>
          <p:cNvCxnSpPr>
            <a:stCxn id="3" idx="5"/>
            <a:endCxn id="5" idx="1"/>
          </p:cNvCxnSpPr>
          <p:nvPr/>
        </p:nvCxnSpPr>
        <p:spPr>
          <a:xfrm rot="16200000" flipH="1">
            <a:off x="7743825" y="1571625"/>
            <a:ext cx="361950" cy="10477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3" idx="3"/>
            <a:endCxn id="8" idx="7"/>
          </p:cNvCxnSpPr>
          <p:nvPr/>
        </p:nvCxnSpPr>
        <p:spPr>
          <a:xfrm rot="5400000">
            <a:off x="6486525" y="1990725"/>
            <a:ext cx="666750" cy="51435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6"/>
            <a:endCxn id="6" idx="2"/>
          </p:cNvCxnSpPr>
          <p:nvPr/>
        </p:nvCxnSpPr>
        <p:spPr>
          <a:xfrm>
            <a:off x="6629400" y="2743200"/>
            <a:ext cx="685800" cy="3048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3"/>
            <a:endCxn id="6" idx="6"/>
          </p:cNvCxnSpPr>
          <p:nvPr/>
        </p:nvCxnSpPr>
        <p:spPr>
          <a:xfrm rot="5400000">
            <a:off x="7886700" y="2486025"/>
            <a:ext cx="447675" cy="6762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5" idx="4"/>
            <a:endCxn id="7" idx="0"/>
          </p:cNvCxnSpPr>
          <p:nvPr/>
        </p:nvCxnSpPr>
        <p:spPr>
          <a:xfrm rot="5400000">
            <a:off x="7962900" y="3162300"/>
            <a:ext cx="11430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3"/>
          </p:cNvCxnSpPr>
          <p:nvPr/>
        </p:nvCxnSpPr>
        <p:spPr>
          <a:xfrm rot="5400000">
            <a:off x="7891463" y="4157662"/>
            <a:ext cx="361950" cy="447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6" idx="3"/>
            <a:endCxn id="4" idx="7"/>
          </p:cNvCxnSpPr>
          <p:nvPr/>
        </p:nvCxnSpPr>
        <p:spPr>
          <a:xfrm rot="5400000">
            <a:off x="6600825" y="3095625"/>
            <a:ext cx="666750" cy="8953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6" idx="5"/>
            <a:endCxn id="7" idx="1"/>
          </p:cNvCxnSpPr>
          <p:nvPr/>
        </p:nvCxnSpPr>
        <p:spPr>
          <a:xfrm rot="16200000" flipH="1">
            <a:off x="7667625" y="3248025"/>
            <a:ext cx="666750" cy="5905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" idx="4"/>
            <a:endCxn id="9" idx="0"/>
          </p:cNvCxnSpPr>
          <p:nvPr/>
        </p:nvCxnSpPr>
        <p:spPr>
          <a:xfrm rot="16200000" flipH="1">
            <a:off x="6972300" y="3848100"/>
            <a:ext cx="1295400" cy="152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3" name="ZoneTexte 26"/>
          <p:cNvSpPr txBox="1">
            <a:spLocks noChangeArrowheads="1"/>
          </p:cNvSpPr>
          <p:nvPr/>
        </p:nvSpPr>
        <p:spPr bwMode="auto">
          <a:xfrm>
            <a:off x="6553200" y="19812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(3,1)</a:t>
            </a:r>
          </a:p>
        </p:txBody>
      </p:sp>
      <p:sp>
        <p:nvSpPr>
          <p:cNvPr id="54294" name="ZoneTexte 28"/>
          <p:cNvSpPr txBox="1">
            <a:spLocks noChangeArrowheads="1"/>
          </p:cNvSpPr>
          <p:nvPr/>
        </p:nvSpPr>
        <p:spPr bwMode="auto">
          <a:xfrm>
            <a:off x="7620000" y="1752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(2,4)</a:t>
            </a:r>
          </a:p>
        </p:txBody>
      </p:sp>
      <p:sp>
        <p:nvSpPr>
          <p:cNvPr id="54295" name="ZoneTexte 32"/>
          <p:cNvSpPr txBox="1">
            <a:spLocks noChangeArrowheads="1"/>
          </p:cNvSpPr>
          <p:nvPr/>
        </p:nvSpPr>
        <p:spPr bwMode="auto">
          <a:xfrm>
            <a:off x="8458200" y="30480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(3,1)</a:t>
            </a:r>
          </a:p>
        </p:txBody>
      </p:sp>
      <p:sp>
        <p:nvSpPr>
          <p:cNvPr id="54296" name="ZoneTexte 33"/>
          <p:cNvSpPr txBox="1">
            <a:spLocks noChangeArrowheads="1"/>
          </p:cNvSpPr>
          <p:nvPr/>
        </p:nvSpPr>
        <p:spPr bwMode="auto">
          <a:xfrm>
            <a:off x="6705600" y="2590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(2,3)</a:t>
            </a:r>
          </a:p>
        </p:txBody>
      </p:sp>
      <p:sp>
        <p:nvSpPr>
          <p:cNvPr id="54297" name="ZoneTexte 34"/>
          <p:cNvSpPr txBox="1">
            <a:spLocks noChangeArrowheads="1"/>
          </p:cNvSpPr>
          <p:nvPr/>
        </p:nvSpPr>
        <p:spPr bwMode="auto">
          <a:xfrm>
            <a:off x="7772400" y="2525713"/>
            <a:ext cx="685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(4,3)</a:t>
            </a:r>
          </a:p>
        </p:txBody>
      </p:sp>
      <p:sp>
        <p:nvSpPr>
          <p:cNvPr id="54298" name="ZoneTexte 35"/>
          <p:cNvSpPr txBox="1">
            <a:spLocks noChangeArrowheads="1"/>
          </p:cNvSpPr>
          <p:nvPr/>
        </p:nvSpPr>
        <p:spPr bwMode="auto">
          <a:xfrm>
            <a:off x="7772400" y="4114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(2,2)</a:t>
            </a:r>
          </a:p>
        </p:txBody>
      </p:sp>
      <p:sp>
        <p:nvSpPr>
          <p:cNvPr id="54299" name="ZoneTexte 36"/>
          <p:cNvSpPr txBox="1">
            <a:spLocks noChangeArrowheads="1"/>
          </p:cNvSpPr>
          <p:nvPr/>
        </p:nvSpPr>
        <p:spPr bwMode="auto">
          <a:xfrm>
            <a:off x="7772400" y="33528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(1,3)</a:t>
            </a:r>
          </a:p>
        </p:txBody>
      </p:sp>
      <p:sp>
        <p:nvSpPr>
          <p:cNvPr id="54300" name="ZoneTexte 37"/>
          <p:cNvSpPr txBox="1">
            <a:spLocks noChangeArrowheads="1"/>
          </p:cNvSpPr>
          <p:nvPr/>
        </p:nvSpPr>
        <p:spPr bwMode="auto">
          <a:xfrm>
            <a:off x="6477000" y="3276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(1,1)</a:t>
            </a:r>
          </a:p>
        </p:txBody>
      </p:sp>
      <p:sp>
        <p:nvSpPr>
          <p:cNvPr id="54301" name="ZoneTexte 38"/>
          <p:cNvSpPr txBox="1">
            <a:spLocks noChangeArrowheads="1"/>
          </p:cNvSpPr>
          <p:nvPr/>
        </p:nvSpPr>
        <p:spPr bwMode="auto">
          <a:xfrm>
            <a:off x="7162800" y="3657600"/>
            <a:ext cx="68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/>
              <a:t>(3,2)</a:t>
            </a:r>
          </a:p>
        </p:txBody>
      </p:sp>
      <p:sp>
        <p:nvSpPr>
          <p:cNvPr id="40" name="ZoneTexte 39"/>
          <p:cNvSpPr txBox="1">
            <a:spLocks noChangeArrowheads="1"/>
          </p:cNvSpPr>
          <p:nvPr/>
        </p:nvSpPr>
        <p:spPr bwMode="auto">
          <a:xfrm>
            <a:off x="4648200" y="5029200"/>
            <a:ext cx="2743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Chemin vert </a:t>
            </a:r>
          </a:p>
          <a:p>
            <a:pPr algn="ctr" eaLnBrk="1" hangingPunct="1"/>
            <a:r>
              <a:rPr lang="fr-FR"/>
              <a:t>(3+2+3 , 1+3+2)= (8, 6)</a:t>
            </a:r>
          </a:p>
        </p:txBody>
      </p:sp>
      <p:sp>
        <p:nvSpPr>
          <p:cNvPr id="41" name="ZoneTexte 40"/>
          <p:cNvSpPr txBox="1">
            <a:spLocks noChangeArrowheads="1"/>
          </p:cNvSpPr>
          <p:nvPr/>
        </p:nvSpPr>
        <p:spPr bwMode="auto">
          <a:xfrm>
            <a:off x="6172200" y="6096000"/>
            <a:ext cx="2743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Chemin rouge</a:t>
            </a:r>
          </a:p>
          <a:p>
            <a:pPr algn="ctr" eaLnBrk="1" hangingPunct="1"/>
            <a:r>
              <a:rPr lang="fr-FR"/>
              <a:t>(2+3+2 , 4+1+2) = (7, 7)</a:t>
            </a:r>
          </a:p>
        </p:txBody>
      </p:sp>
      <p:cxnSp>
        <p:nvCxnSpPr>
          <p:cNvPr id="43" name="Connecteur droit avec flèche 42"/>
          <p:cNvCxnSpPr>
            <a:stCxn id="40" idx="0"/>
          </p:cNvCxnSpPr>
          <p:nvPr/>
        </p:nvCxnSpPr>
        <p:spPr>
          <a:xfrm rot="5400000" flipH="1" flipV="1">
            <a:off x="6324600" y="3810000"/>
            <a:ext cx="9144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1" idx="0"/>
            <a:endCxn id="54298" idx="2"/>
          </p:cNvCxnSpPr>
          <p:nvPr/>
        </p:nvCxnSpPr>
        <p:spPr>
          <a:xfrm rot="5400000" flipH="1" flipV="1">
            <a:off x="7008019" y="4988719"/>
            <a:ext cx="1643062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e 80"/>
          <p:cNvGrpSpPr>
            <a:grpSpLocks/>
          </p:cNvGrpSpPr>
          <p:nvPr/>
        </p:nvGrpSpPr>
        <p:grpSpPr bwMode="auto">
          <a:xfrm>
            <a:off x="7315200" y="2057400"/>
            <a:ext cx="838200" cy="2057400"/>
            <a:chOff x="7315200" y="2057400"/>
            <a:chExt cx="838200" cy="2057400"/>
          </a:xfrm>
        </p:grpSpPr>
        <p:cxnSp>
          <p:nvCxnSpPr>
            <p:cNvPr id="73" name="Connecteur droit avec flèche 72"/>
            <p:cNvCxnSpPr/>
            <p:nvPr/>
          </p:nvCxnSpPr>
          <p:spPr>
            <a:xfrm>
              <a:off x="7315200" y="2057400"/>
              <a:ext cx="838200" cy="304800"/>
            </a:xfrm>
            <a:prstGeom prst="straightConnector1">
              <a:avLst/>
            </a:prstGeom>
            <a:ln w="38100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 flipV="1">
              <a:off x="7543800" y="2438400"/>
              <a:ext cx="457200" cy="228600"/>
            </a:xfrm>
            <a:prstGeom prst="straightConnector1">
              <a:avLst/>
            </a:prstGeom>
            <a:ln w="38100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>
            <a:xfrm rot="16200000" flipH="1">
              <a:off x="7391400" y="3657600"/>
              <a:ext cx="762000" cy="152400"/>
            </a:xfrm>
            <a:prstGeom prst="straightConnector1">
              <a:avLst/>
            </a:prstGeom>
            <a:ln w="38100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ZoneTexte 77"/>
          <p:cNvSpPr txBox="1">
            <a:spLocks noChangeArrowheads="1"/>
          </p:cNvSpPr>
          <p:nvPr/>
        </p:nvSpPr>
        <p:spPr bwMode="auto">
          <a:xfrm>
            <a:off x="990600" y="1143000"/>
            <a:ext cx="3962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/>
              <a:t>Chemin bleu</a:t>
            </a:r>
          </a:p>
          <a:p>
            <a:pPr algn="ctr" eaLnBrk="1" hangingPunct="1"/>
            <a:r>
              <a:rPr lang="fr-FR"/>
              <a:t>(2+4+3 , 4+3+2)= (7, 9)</a:t>
            </a:r>
          </a:p>
        </p:txBody>
      </p:sp>
      <p:sp>
        <p:nvSpPr>
          <p:cNvPr id="79" name="Ellipse 78"/>
          <p:cNvSpPr/>
          <p:nvPr/>
        </p:nvSpPr>
        <p:spPr>
          <a:xfrm>
            <a:off x="2895600" y="1905000"/>
            <a:ext cx="152400" cy="152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304800" y="4572000"/>
            <a:ext cx="480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spcBef>
                <a:spcPts val="700"/>
              </a:spcBef>
              <a:buClr>
                <a:srgbClr val="2B56AB"/>
              </a:buClr>
              <a:buSzPct val="60000"/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Le chemin bleu est dominé</a:t>
            </a:r>
          </a:p>
        </p:txBody>
      </p:sp>
      <p:grpSp>
        <p:nvGrpSpPr>
          <p:cNvPr id="19" name="Groupe 82"/>
          <p:cNvGrpSpPr>
            <a:grpSpLocks/>
          </p:cNvGrpSpPr>
          <p:nvPr/>
        </p:nvGrpSpPr>
        <p:grpSpPr bwMode="auto">
          <a:xfrm>
            <a:off x="0" y="1677988"/>
            <a:ext cx="5105400" cy="2560637"/>
            <a:chOff x="0" y="1677194"/>
            <a:chExt cx="5105400" cy="2562205"/>
          </a:xfrm>
        </p:grpSpPr>
        <p:grpSp>
          <p:nvGrpSpPr>
            <p:cNvPr id="54312" name="Groupe 81"/>
            <p:cNvGrpSpPr>
              <a:grpSpLocks/>
            </p:cNvGrpSpPr>
            <p:nvPr/>
          </p:nvGrpSpPr>
          <p:grpSpPr bwMode="auto">
            <a:xfrm>
              <a:off x="0" y="1677194"/>
              <a:ext cx="5105400" cy="2562205"/>
              <a:chOff x="0" y="1677194"/>
              <a:chExt cx="5105400" cy="2562205"/>
            </a:xfrm>
          </p:grpSpPr>
          <p:cxnSp>
            <p:nvCxnSpPr>
              <p:cNvPr id="49" name="Connecteur droit avec flèche 48"/>
              <p:cNvCxnSpPr/>
              <p:nvPr/>
            </p:nvCxnSpPr>
            <p:spPr>
              <a:xfrm>
                <a:off x="1600200" y="3963005"/>
                <a:ext cx="3505200" cy="158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/>
              <p:nvPr/>
            </p:nvCxnSpPr>
            <p:spPr>
              <a:xfrm rot="5400000" flipH="1" flipV="1">
                <a:off x="457296" y="2818511"/>
                <a:ext cx="2285811" cy="31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317" name="ZoneTexte 53"/>
              <p:cNvSpPr txBox="1">
                <a:spLocks noChangeArrowheads="1"/>
              </p:cNvSpPr>
              <p:nvPr/>
            </p:nvSpPr>
            <p:spPr bwMode="auto">
              <a:xfrm>
                <a:off x="1143000" y="2895600"/>
                <a:ext cx="274320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fr-FR"/>
                  <a:t>Chemin vert </a:t>
                </a:r>
              </a:p>
              <a:p>
                <a:pPr algn="r" eaLnBrk="1" hangingPunct="1"/>
                <a:r>
                  <a:rPr lang="fr-FR"/>
                  <a:t>(8, 6)</a:t>
                </a:r>
              </a:p>
            </p:txBody>
          </p:sp>
          <p:sp>
            <p:nvSpPr>
              <p:cNvPr id="54318" name="ZoneTexte 54"/>
              <p:cNvSpPr txBox="1">
                <a:spLocks noChangeArrowheads="1"/>
              </p:cNvSpPr>
              <p:nvPr/>
            </p:nvSpPr>
            <p:spPr bwMode="auto">
              <a:xfrm>
                <a:off x="0" y="2286000"/>
                <a:ext cx="297180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fr-FR"/>
                  <a:t>Chemin rouge</a:t>
                </a:r>
              </a:p>
              <a:p>
                <a:pPr algn="r" eaLnBrk="1" hangingPunct="1"/>
                <a:r>
                  <a:rPr lang="fr-FR"/>
                  <a:t>(7, 7)</a:t>
                </a:r>
              </a:p>
            </p:txBody>
          </p:sp>
          <p:cxnSp>
            <p:nvCxnSpPr>
              <p:cNvPr id="57" name="Connecteur droit 56"/>
              <p:cNvCxnSpPr/>
              <p:nvPr/>
            </p:nvCxnSpPr>
            <p:spPr>
              <a:xfrm rot="5400000">
                <a:off x="3391392" y="3466608"/>
                <a:ext cx="989618" cy="317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rot="5400000">
                <a:off x="2133882" y="3123498"/>
                <a:ext cx="1675838" cy="317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 rot="10800000">
                <a:off x="1600200" y="2285578"/>
                <a:ext cx="1295400" cy="1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/>
              <p:nvPr/>
            </p:nvCxnSpPr>
            <p:spPr>
              <a:xfrm rot="16200000" flipH="1" flipV="1">
                <a:off x="2709065" y="1854992"/>
                <a:ext cx="14296" cy="22320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23" name="ZoneTexte 64"/>
              <p:cNvSpPr txBox="1">
                <a:spLocks noChangeArrowheads="1"/>
              </p:cNvSpPr>
              <p:nvPr/>
            </p:nvSpPr>
            <p:spPr bwMode="auto">
              <a:xfrm>
                <a:off x="3733800" y="3962400"/>
                <a:ext cx="304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fr-FR" sz="1200"/>
                  <a:t>8</a:t>
                </a:r>
              </a:p>
            </p:txBody>
          </p:sp>
          <p:sp>
            <p:nvSpPr>
              <p:cNvPr id="54324" name="ZoneTexte 65"/>
              <p:cNvSpPr txBox="1">
                <a:spLocks noChangeArrowheads="1"/>
              </p:cNvSpPr>
              <p:nvPr/>
            </p:nvSpPr>
            <p:spPr bwMode="auto">
              <a:xfrm>
                <a:off x="2895600" y="3962400"/>
                <a:ext cx="304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fr-FR" sz="1200"/>
                  <a:t>7</a:t>
                </a:r>
              </a:p>
            </p:txBody>
          </p:sp>
          <p:sp>
            <p:nvSpPr>
              <p:cNvPr id="54325" name="ZoneTexte 66"/>
              <p:cNvSpPr txBox="1">
                <a:spLocks noChangeArrowheads="1"/>
              </p:cNvSpPr>
              <p:nvPr/>
            </p:nvSpPr>
            <p:spPr bwMode="auto">
              <a:xfrm>
                <a:off x="1371600" y="2819400"/>
                <a:ext cx="304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fr-FR" sz="1200"/>
                  <a:t>6</a:t>
                </a:r>
              </a:p>
            </p:txBody>
          </p:sp>
          <p:sp>
            <p:nvSpPr>
              <p:cNvPr id="54326" name="ZoneTexte 67"/>
              <p:cNvSpPr txBox="1">
                <a:spLocks noChangeArrowheads="1"/>
              </p:cNvSpPr>
              <p:nvPr/>
            </p:nvSpPr>
            <p:spPr bwMode="auto">
              <a:xfrm>
                <a:off x="1371600" y="2133600"/>
                <a:ext cx="304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fr-FR" sz="1200"/>
                  <a:t>7</a:t>
                </a:r>
              </a:p>
            </p:txBody>
          </p:sp>
        </p:grpSp>
        <p:sp>
          <p:nvSpPr>
            <p:cNvPr id="52" name="Ellipse 51"/>
            <p:cNvSpPr/>
            <p:nvPr/>
          </p:nvSpPr>
          <p:spPr>
            <a:xfrm>
              <a:off x="3810000" y="2859017"/>
              <a:ext cx="152400" cy="15249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2895600" y="2209332"/>
              <a:ext cx="152400" cy="15249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85" name="Espace réservé du contenu 2"/>
          <p:cNvSpPr txBox="1">
            <a:spLocks/>
          </p:cNvSpPr>
          <p:nvPr/>
        </p:nvSpPr>
        <p:spPr bwMode="auto">
          <a:xfrm>
            <a:off x="304800" y="5562600"/>
            <a:ext cx="4800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spcBef>
                <a:spcPts val="700"/>
              </a:spcBef>
              <a:buClr>
                <a:srgbClr val="2B56AB"/>
              </a:buClr>
              <a:buSzPct val="60000"/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2"/>
                </a:solidFill>
                <a:latin typeface="Calibri" charset="0"/>
              </a:rPr>
              <a:t>Les chemins vert et rouge sont non dominés</a:t>
            </a: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A8146A6F-BD3B-BCE4-6A9B-81BFF9AC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D6FD3B29-3992-3AD2-BB2C-B6F5A73C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3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40" grpId="0"/>
      <p:bldP spid="41" grpId="0"/>
      <p:bldP spid="78" grpId="0"/>
      <p:bldP spid="79" grpId="0" animBg="1"/>
      <p:bldP spid="80" grpId="0"/>
      <p:bldP spid="8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30370-C634-5918-6107-98EB8D04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94073"/>
            <a:ext cx="5568950" cy="871007"/>
          </a:xfrm>
        </p:spPr>
        <p:txBody>
          <a:bodyPr>
            <a:normAutofit fontScale="90000"/>
          </a:bodyPr>
          <a:lstStyle/>
          <a:p>
            <a:r>
              <a:rPr lang="fr-FR" dirty="0"/>
              <a:t>Pourquoi le problème devient difficile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301095-9A48-F076-3B09-82E1463A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031CBD-1F9C-A7A2-CF46-CADD6DD6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92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484C45F-ED99-A6B4-3B6D-4BB218E4C7E5}"/>
              </a:ext>
            </a:extLst>
          </p:cNvPr>
          <p:cNvSpPr/>
          <p:nvPr/>
        </p:nvSpPr>
        <p:spPr>
          <a:xfrm>
            <a:off x="1155442" y="2976460"/>
            <a:ext cx="466530" cy="452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CB326F2-7A93-BE35-104B-A1F42CA586C6}"/>
              </a:ext>
            </a:extLst>
          </p:cNvPr>
          <p:cNvSpPr/>
          <p:nvPr/>
        </p:nvSpPr>
        <p:spPr>
          <a:xfrm>
            <a:off x="2147596" y="2976461"/>
            <a:ext cx="466530" cy="452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183616-092E-4387-5A32-1BC9628E2F9B}"/>
              </a:ext>
            </a:extLst>
          </p:cNvPr>
          <p:cNvSpPr/>
          <p:nvPr/>
        </p:nvSpPr>
        <p:spPr>
          <a:xfrm>
            <a:off x="3169298" y="2976461"/>
            <a:ext cx="466530" cy="452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788B27-6A16-E1FA-2491-CB9F39D00CCF}"/>
              </a:ext>
            </a:extLst>
          </p:cNvPr>
          <p:cNvSpPr/>
          <p:nvPr/>
        </p:nvSpPr>
        <p:spPr>
          <a:xfrm>
            <a:off x="4191000" y="2976461"/>
            <a:ext cx="466530" cy="452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A1BD5A5-9C08-1B78-6543-50B065FCA945}"/>
              </a:ext>
            </a:extLst>
          </p:cNvPr>
          <p:cNvSpPr/>
          <p:nvPr/>
        </p:nvSpPr>
        <p:spPr>
          <a:xfrm>
            <a:off x="5212702" y="2976460"/>
            <a:ext cx="466530" cy="452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cxnSp>
        <p:nvCxnSpPr>
          <p:cNvPr id="12" name="Connecteur en arc 11">
            <a:extLst>
              <a:ext uri="{FF2B5EF4-FFF2-40B4-BE49-F238E27FC236}">
                <a16:creationId xmlns:a16="http://schemas.microsoft.com/office/drawing/2014/main" id="{ECF6A84C-0987-DBFD-1852-F2B09E89E140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H="1">
            <a:off x="1884783" y="2480383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>
            <a:extLst>
              <a:ext uri="{FF2B5EF4-FFF2-40B4-BE49-F238E27FC236}">
                <a16:creationId xmlns:a16="http://schemas.microsoft.com/office/drawing/2014/main" id="{925910A1-58DC-DCAA-0FFA-7B746BDC7C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6938" y="2480383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>
            <a:extLst>
              <a:ext uri="{FF2B5EF4-FFF2-40B4-BE49-F238E27FC236}">
                <a16:creationId xmlns:a16="http://schemas.microsoft.com/office/drawing/2014/main" id="{0B92A93F-D147-EDEB-4BA9-E74BF4A7F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69094" y="2480382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>
            <a:extLst>
              <a:ext uri="{FF2B5EF4-FFF2-40B4-BE49-F238E27FC236}">
                <a16:creationId xmlns:a16="http://schemas.microsoft.com/office/drawing/2014/main" id="{8F3C02B7-325F-44A6-51CE-E129065415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1248" y="2480381"/>
            <a:ext cx="1" cy="992154"/>
          </a:xfrm>
          <a:prstGeom prst="curvedConnector3">
            <a:avLst>
              <a:gd name="adj1" fmla="val -228600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16">
            <a:extLst>
              <a:ext uri="{FF2B5EF4-FFF2-40B4-BE49-F238E27FC236}">
                <a16:creationId xmlns:a16="http://schemas.microsoft.com/office/drawing/2014/main" id="{6B7245DA-4EEC-3AB0-BF0A-1D5AC75F70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62235" y="2932918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1FAC8F92-367D-30C9-4CD2-9BEAA54444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76938" y="2942725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EC3ED246-203D-477B-F046-5E1E0917D6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3414" y="2932917"/>
            <a:ext cx="1" cy="992154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1A686B5F-4536-0B88-2F66-6E94A96A1B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05569" y="2942725"/>
            <a:ext cx="1" cy="992154"/>
          </a:xfrm>
          <a:prstGeom prst="curvedConnector3">
            <a:avLst>
              <a:gd name="adj1" fmla="val -228600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92F40A5-314F-9FB5-FCBA-19F98B4A5398}"/>
              </a:ext>
            </a:extLst>
          </p:cNvPr>
          <p:cNvSpPr txBox="1"/>
          <p:nvPr/>
        </p:nvSpPr>
        <p:spPr>
          <a:xfrm>
            <a:off x="2527040" y="2417559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(2,0)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F3093F4-16BF-A9AE-8EC4-6438599653BA}"/>
              </a:ext>
            </a:extLst>
          </p:cNvPr>
          <p:cNvSpPr txBox="1"/>
          <p:nvPr/>
        </p:nvSpPr>
        <p:spPr>
          <a:xfrm>
            <a:off x="1534107" y="2421594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(1,0)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A5B8DCC-C367-A845-93B2-6325EA1386AE}"/>
              </a:ext>
            </a:extLst>
          </p:cNvPr>
          <p:cNvSpPr txBox="1"/>
          <p:nvPr/>
        </p:nvSpPr>
        <p:spPr>
          <a:xfrm>
            <a:off x="3563516" y="2421594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(4,0)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65B978E-0218-6C92-58D9-5E27A8A90E4B}"/>
              </a:ext>
            </a:extLst>
          </p:cNvPr>
          <p:cNvSpPr txBox="1"/>
          <p:nvPr/>
        </p:nvSpPr>
        <p:spPr>
          <a:xfrm>
            <a:off x="4572000" y="2412258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(2</a:t>
            </a:r>
            <a:r>
              <a:rPr lang="fr-FR" baseline="30000" dirty="0"/>
              <a:t>n</a:t>
            </a:r>
            <a:r>
              <a:rPr lang="fr-FR" dirty="0"/>
              <a:t>,0)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E346F0E-BCD6-6A0F-81BC-D3BE9C5F2D9D}"/>
              </a:ext>
            </a:extLst>
          </p:cNvPr>
          <p:cNvSpPr txBox="1"/>
          <p:nvPr/>
        </p:nvSpPr>
        <p:spPr>
          <a:xfrm>
            <a:off x="1534885" y="3604042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(0,1)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FFFA685-0A40-0B21-0FE4-2A0D6814EAFF}"/>
              </a:ext>
            </a:extLst>
          </p:cNvPr>
          <p:cNvSpPr txBox="1"/>
          <p:nvPr/>
        </p:nvSpPr>
        <p:spPr>
          <a:xfrm>
            <a:off x="2527040" y="361900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(0,2)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5F644CF-1946-8104-B606-3A6AF68542FB}"/>
              </a:ext>
            </a:extLst>
          </p:cNvPr>
          <p:cNvSpPr txBox="1"/>
          <p:nvPr/>
        </p:nvSpPr>
        <p:spPr>
          <a:xfrm>
            <a:off x="3563516" y="3639112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(0,4)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E06D657-FFDE-5050-5EC1-9D3A33C663A8}"/>
              </a:ext>
            </a:extLst>
          </p:cNvPr>
          <p:cNvSpPr txBox="1"/>
          <p:nvPr/>
        </p:nvSpPr>
        <p:spPr>
          <a:xfrm>
            <a:off x="4512906" y="3639112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(0,2</a:t>
            </a:r>
            <a:r>
              <a:rPr lang="fr-FR" baseline="30000" dirty="0"/>
              <a:t>n</a:t>
            </a:r>
            <a:r>
              <a:rPr lang="fr-FR" dirty="0"/>
              <a:t>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DA6785-CD77-34F9-A354-1DB24D75EE5A}"/>
              </a:ext>
            </a:extLst>
          </p:cNvPr>
          <p:cNvSpPr txBox="1"/>
          <p:nvPr/>
        </p:nvSpPr>
        <p:spPr>
          <a:xfrm>
            <a:off x="901181" y="3953750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(0,0)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898C222-F3D2-7349-5B9B-B47E282E1225}"/>
              </a:ext>
            </a:extLst>
          </p:cNvPr>
          <p:cNvSpPr txBox="1"/>
          <p:nvPr/>
        </p:nvSpPr>
        <p:spPr>
          <a:xfrm>
            <a:off x="2003358" y="3934126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(0,1)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94FC7CF-30E4-EE34-2CA5-8674CCDB4B38}"/>
              </a:ext>
            </a:extLst>
          </p:cNvPr>
          <p:cNvSpPr txBox="1"/>
          <p:nvPr/>
        </p:nvSpPr>
        <p:spPr>
          <a:xfrm>
            <a:off x="2003358" y="4228938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(1,0)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75E6DB-47FC-AD89-E4BC-03F11BE041F9}"/>
              </a:ext>
            </a:extLst>
          </p:cNvPr>
          <p:cNvSpPr txBox="1"/>
          <p:nvPr/>
        </p:nvSpPr>
        <p:spPr>
          <a:xfrm>
            <a:off x="3035557" y="395215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(2,1)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5A8A15F-71DB-1C78-F9DC-46F503ABEBA1}"/>
              </a:ext>
            </a:extLst>
          </p:cNvPr>
          <p:cNvSpPr txBox="1"/>
          <p:nvPr/>
        </p:nvSpPr>
        <p:spPr>
          <a:xfrm>
            <a:off x="3035557" y="4246963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(0,3)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2D51C85-6E47-311C-210F-7E1647AF6C13}"/>
              </a:ext>
            </a:extLst>
          </p:cNvPr>
          <p:cNvSpPr txBox="1"/>
          <p:nvPr/>
        </p:nvSpPr>
        <p:spPr>
          <a:xfrm>
            <a:off x="3035557" y="4530982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(3,0)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7E3B0AF-17FA-8CA1-71FD-AA57F10D2798}"/>
              </a:ext>
            </a:extLst>
          </p:cNvPr>
          <p:cNvSpPr txBox="1"/>
          <p:nvPr/>
        </p:nvSpPr>
        <p:spPr>
          <a:xfrm>
            <a:off x="3028950" y="483483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(1,2)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A921821-407C-7133-21E8-B16F8B78EA9C}"/>
              </a:ext>
            </a:extLst>
          </p:cNvPr>
          <p:cNvSpPr txBox="1"/>
          <p:nvPr/>
        </p:nvSpPr>
        <p:spPr>
          <a:xfrm>
            <a:off x="1155442" y="1959496"/>
            <a:ext cx="6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40B78A-C7F7-829C-B2FE-FA9B30D9719A}"/>
              </a:ext>
            </a:extLst>
          </p:cNvPr>
          <p:cNvSpPr txBox="1"/>
          <p:nvPr/>
        </p:nvSpPr>
        <p:spPr>
          <a:xfrm>
            <a:off x="2263449" y="1973557"/>
            <a:ext cx="6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6777F36-00CB-593E-460C-F16FAA644B4D}"/>
              </a:ext>
            </a:extLst>
          </p:cNvPr>
          <p:cNvSpPr txBox="1"/>
          <p:nvPr/>
        </p:nvSpPr>
        <p:spPr>
          <a:xfrm>
            <a:off x="4216854" y="1943862"/>
            <a:ext cx="6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429C470-F676-8EDC-D269-556DEC607F6F}"/>
              </a:ext>
            </a:extLst>
          </p:cNvPr>
          <p:cNvSpPr txBox="1"/>
          <p:nvPr/>
        </p:nvSpPr>
        <p:spPr>
          <a:xfrm>
            <a:off x="3265224" y="1943660"/>
            <a:ext cx="6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2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9EEC6B6-5C36-7317-51B2-D8708D5FE000}"/>
              </a:ext>
            </a:extLst>
          </p:cNvPr>
          <p:cNvCxnSpPr/>
          <p:nvPr/>
        </p:nvCxnSpPr>
        <p:spPr>
          <a:xfrm>
            <a:off x="2233903" y="2313194"/>
            <a:ext cx="466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2523C8A-B60D-8901-56ED-AD719548AC19}"/>
              </a:ext>
            </a:extLst>
          </p:cNvPr>
          <p:cNvCxnSpPr/>
          <p:nvPr/>
        </p:nvCxnSpPr>
        <p:spPr>
          <a:xfrm>
            <a:off x="4191776" y="2296131"/>
            <a:ext cx="466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8E3A21EF-5B14-4024-5DB5-1AA82032D140}"/>
              </a:ext>
            </a:extLst>
          </p:cNvPr>
          <p:cNvCxnSpPr/>
          <p:nvPr/>
        </p:nvCxnSpPr>
        <p:spPr>
          <a:xfrm>
            <a:off x="2682934" y="2317112"/>
            <a:ext cx="146959" cy="19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61C3CFF-C444-61A2-BEDB-C797B0CEDBBE}"/>
              </a:ext>
            </a:extLst>
          </p:cNvPr>
          <p:cNvGrpSpPr/>
          <p:nvPr/>
        </p:nvGrpSpPr>
        <p:grpSpPr>
          <a:xfrm>
            <a:off x="1155442" y="2313194"/>
            <a:ext cx="616601" cy="201244"/>
            <a:chOff x="1155442" y="2313194"/>
            <a:chExt cx="616601" cy="201244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FEA20251-F7B9-CD23-B442-C8ED69930148}"/>
                </a:ext>
              </a:extLst>
            </p:cNvPr>
            <p:cNvCxnSpPr/>
            <p:nvPr/>
          </p:nvCxnSpPr>
          <p:spPr>
            <a:xfrm>
              <a:off x="1155442" y="2313194"/>
              <a:ext cx="4665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909ABF71-1D0E-09EB-2E29-546E90A6F8CA}"/>
                </a:ext>
              </a:extLst>
            </p:cNvPr>
            <p:cNvCxnSpPr/>
            <p:nvPr/>
          </p:nvCxnSpPr>
          <p:spPr>
            <a:xfrm>
              <a:off x="1625084" y="2320010"/>
              <a:ext cx="146959" cy="194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44CC4BD-2575-131B-C791-4FE6DEDA533F}"/>
              </a:ext>
            </a:extLst>
          </p:cNvPr>
          <p:cNvCxnSpPr/>
          <p:nvPr/>
        </p:nvCxnSpPr>
        <p:spPr>
          <a:xfrm>
            <a:off x="4652868" y="2303661"/>
            <a:ext cx="146959" cy="19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95BF09DE-332F-03DD-023E-30BC91E6B3C5}"/>
              </a:ext>
            </a:extLst>
          </p:cNvPr>
          <p:cNvGrpSpPr/>
          <p:nvPr/>
        </p:nvGrpSpPr>
        <p:grpSpPr>
          <a:xfrm>
            <a:off x="3184458" y="2266531"/>
            <a:ext cx="616601" cy="194428"/>
            <a:chOff x="1155442" y="2310679"/>
            <a:chExt cx="616601" cy="194428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B04B2FC-556A-CC42-ACCE-D4295C8466CB}"/>
                </a:ext>
              </a:extLst>
            </p:cNvPr>
            <p:cNvCxnSpPr/>
            <p:nvPr/>
          </p:nvCxnSpPr>
          <p:spPr>
            <a:xfrm>
              <a:off x="1155442" y="2313194"/>
              <a:ext cx="4665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8B66AC5-37A7-11FB-C160-B49609FF48F4}"/>
                </a:ext>
              </a:extLst>
            </p:cNvPr>
            <p:cNvCxnSpPr/>
            <p:nvPr/>
          </p:nvCxnSpPr>
          <p:spPr>
            <a:xfrm>
              <a:off x="1625084" y="2310679"/>
              <a:ext cx="146959" cy="194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FF2F05DD-F223-1B20-8A32-0ADD1526C8DC}"/>
              </a:ext>
            </a:extLst>
          </p:cNvPr>
          <p:cNvSpPr txBox="1"/>
          <p:nvPr/>
        </p:nvSpPr>
        <p:spPr>
          <a:xfrm>
            <a:off x="4032569" y="393498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(6,1)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CF23CEAC-16A2-C3B5-145A-EFEE84004875}"/>
              </a:ext>
            </a:extLst>
          </p:cNvPr>
          <p:cNvSpPr txBox="1"/>
          <p:nvPr/>
        </p:nvSpPr>
        <p:spPr>
          <a:xfrm>
            <a:off x="4032569" y="4229793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(2,5)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35E3F11-A537-3BFB-A502-BAD1C1ED31E8}"/>
              </a:ext>
            </a:extLst>
          </p:cNvPr>
          <p:cNvSpPr txBox="1"/>
          <p:nvPr/>
        </p:nvSpPr>
        <p:spPr>
          <a:xfrm>
            <a:off x="4032569" y="4513812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(4,3)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E8731AF-A109-4D09-D94F-848F58A6AB8D}"/>
              </a:ext>
            </a:extLst>
          </p:cNvPr>
          <p:cNvSpPr txBox="1"/>
          <p:nvPr/>
        </p:nvSpPr>
        <p:spPr>
          <a:xfrm>
            <a:off x="4025962" y="481766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(0,7)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7DFC699-B8E8-5569-134C-706ECEF22A34}"/>
              </a:ext>
            </a:extLst>
          </p:cNvPr>
          <p:cNvSpPr txBox="1"/>
          <p:nvPr/>
        </p:nvSpPr>
        <p:spPr>
          <a:xfrm>
            <a:off x="4025962" y="5104339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(7,0)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1159BA1-7974-8DBB-A053-AD2D2380FA21}"/>
              </a:ext>
            </a:extLst>
          </p:cNvPr>
          <p:cNvSpPr txBox="1"/>
          <p:nvPr/>
        </p:nvSpPr>
        <p:spPr>
          <a:xfrm>
            <a:off x="4025962" y="5399151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(3,4)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1D2F0D1-89EB-BF24-29AE-CA561D3C42DB}"/>
              </a:ext>
            </a:extLst>
          </p:cNvPr>
          <p:cNvSpPr txBox="1"/>
          <p:nvPr/>
        </p:nvSpPr>
        <p:spPr>
          <a:xfrm>
            <a:off x="4025962" y="5683170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(5,2)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74B5DB7-7D90-E26D-65E9-B549240CDC9D}"/>
              </a:ext>
            </a:extLst>
          </p:cNvPr>
          <p:cNvSpPr txBox="1"/>
          <p:nvPr/>
        </p:nvSpPr>
        <p:spPr>
          <a:xfrm>
            <a:off x="4019355" y="5987019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(1,6)</a:t>
            </a:r>
          </a:p>
        </p:txBody>
      </p:sp>
      <p:sp>
        <p:nvSpPr>
          <p:cNvPr id="71" name="Accolade fermante 70">
            <a:extLst>
              <a:ext uri="{FF2B5EF4-FFF2-40B4-BE49-F238E27FC236}">
                <a16:creationId xmlns:a16="http://schemas.microsoft.com/office/drawing/2014/main" id="{5FF48E00-B31E-A10C-2617-EFBDDB5E4493}"/>
              </a:ext>
            </a:extLst>
          </p:cNvPr>
          <p:cNvSpPr/>
          <p:nvPr/>
        </p:nvSpPr>
        <p:spPr>
          <a:xfrm>
            <a:off x="4799827" y="4124571"/>
            <a:ext cx="223147" cy="2126939"/>
          </a:xfrm>
          <a:prstGeom prst="rightBrace">
            <a:avLst>
              <a:gd name="adj1" fmla="val 49175"/>
              <a:gd name="adj2" fmla="val 504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3AFE225-CB8F-88CA-D126-690E10A61388}"/>
              </a:ext>
            </a:extLst>
          </p:cNvPr>
          <p:cNvSpPr txBox="1"/>
          <p:nvPr/>
        </p:nvSpPr>
        <p:spPr>
          <a:xfrm>
            <a:off x="5050581" y="4984385"/>
            <a:ext cx="6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/>
              <a:t>n+1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F08EEB5-6B6B-F731-1779-A0A9536D6D1E}"/>
              </a:ext>
            </a:extLst>
          </p:cNvPr>
          <p:cNvSpPr txBox="1"/>
          <p:nvPr/>
        </p:nvSpPr>
        <p:spPr>
          <a:xfrm>
            <a:off x="6160537" y="2080118"/>
            <a:ext cx="258457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 chaque nœud, il peut y avoir un nombre exponentiel d’étiquettes à conserver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 pratique, le nombre peut être grand (qq centaines), mais n’explose 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431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BB1B4-9BD3-8D68-83F9-6A58CEBD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solution à compromis fixé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25D520-520D-96CC-B7B6-8CC7B8BC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CC8E2F-86EF-5298-65C5-5CE00AF3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129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re 1"/>
          <p:cNvSpPr>
            <a:spLocks noGrp="1"/>
          </p:cNvSpPr>
          <p:nvPr>
            <p:ph type="title"/>
          </p:nvPr>
        </p:nvSpPr>
        <p:spPr>
          <a:xfrm>
            <a:off x="597613" y="385471"/>
            <a:ext cx="6366523" cy="642938"/>
          </a:xfrm>
        </p:spPr>
        <p:txBody>
          <a:bodyPr>
            <a:normAutofit fontScale="90000"/>
          </a:bodyPr>
          <a:lstStyle/>
          <a:p>
            <a:r>
              <a:rPr lang="fr-FR" dirty="0"/>
              <a:t>Enumération de toutes les solutions de compromis</a:t>
            </a:r>
          </a:p>
        </p:txBody>
      </p:sp>
      <p:sp>
        <p:nvSpPr>
          <p:cNvPr id="55299" name="Espace réservé du contenu 2"/>
          <p:cNvSpPr>
            <a:spLocks noGrp="1"/>
          </p:cNvSpPr>
          <p:nvPr>
            <p:ph idx="1"/>
          </p:nvPr>
        </p:nvSpPr>
        <p:spPr>
          <a:xfrm>
            <a:off x="612775" y="1600199"/>
            <a:ext cx="6842384" cy="487233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Idée : à chaque sommet on garde la liste des </a:t>
            </a:r>
            <a:r>
              <a:rPr lang="fr-FR" b="1" dirty="0">
                <a:solidFill>
                  <a:schemeClr val="accent6"/>
                </a:solidFill>
                <a:latin typeface="Calibri" charset="0"/>
              </a:rPr>
              <a:t>chemins partiels non dominés</a:t>
            </a:r>
            <a:r>
              <a:rPr lang="fr-FR" dirty="0">
                <a:latin typeface="Calibri" charset="0"/>
              </a:rPr>
              <a:t> ; Si un chemin partiel est dominé il est éliminé</a:t>
            </a: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Attention : le nombre de solutions non dominées est éventuellement ‘exponentiellement grand’ =&gt; le problème est bcp plus difficile à résoudre. </a:t>
            </a: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A Chaque itération 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On choisit l’étiquette non explorée de plus petite distance à la source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On propage sur les successeurs du nœud de l’étiquette </a:t>
            </a:r>
          </a:p>
          <a:p>
            <a:pPr lvl="1">
              <a:lnSpc>
                <a:spcPct val="110000"/>
              </a:lnSpc>
            </a:pPr>
            <a:r>
              <a:rPr lang="fr-FR" dirty="0">
                <a:latin typeface="Calibri" charset="0"/>
              </a:rPr>
              <a:t>On vérifie les règles de dominance des étiquettes créées pour les successeurs par rapport à leurs étiquettes existantes </a:t>
            </a:r>
          </a:p>
          <a:p>
            <a:pPr>
              <a:lnSpc>
                <a:spcPct val="110000"/>
              </a:lnSpc>
            </a:pPr>
            <a:r>
              <a:rPr lang="fr-FR" b="1" dirty="0">
                <a:solidFill>
                  <a:schemeClr val="accent6"/>
                </a:solidFill>
                <a:latin typeface="Calibri" charset="0"/>
              </a:rPr>
              <a:t>Les étiquettes finales du nœud destination forment le front de Pareto </a:t>
            </a:r>
          </a:p>
          <a:p>
            <a:pPr>
              <a:lnSpc>
                <a:spcPct val="110000"/>
              </a:lnSpc>
            </a:pPr>
            <a:r>
              <a:rPr lang="fr-FR" dirty="0">
                <a:latin typeface="Calibri" charset="0"/>
              </a:rPr>
              <a:t>Comme pour Dijkstra, pour chaque étiquette non dominée du </a:t>
            </a:r>
            <a:r>
              <a:rPr lang="fr-FR" dirty="0" err="1">
                <a:latin typeface="Calibri" charset="0"/>
              </a:rPr>
              <a:t>noeud</a:t>
            </a:r>
            <a:r>
              <a:rPr lang="fr-FR" dirty="0">
                <a:latin typeface="Calibri" charset="0"/>
              </a:rPr>
              <a:t> destination  il faut reconstruire le chemin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E90E0C9-8B91-4DD0-002F-3903FD94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Cours PeiP 2023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8CAF47-514E-B848-506D-CDA17DFE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69402-FC9A-6940-A980-8FA2232EB650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202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76904" y="99767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4967865" y="227702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288480" y="1853169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26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27702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(0,0)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(2,4)</a:t>
            </a:r>
          </a:p>
        </p:txBody>
      </p:sp>
    </p:spTree>
    <p:extLst>
      <p:ext uri="{BB962C8B-B14F-4D97-AF65-F5344CB8AC3E}">
        <p14:creationId xmlns:p14="http://schemas.microsoft.com/office/powerpoint/2010/main" val="17124388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b="1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704103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b="1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79118" y="49824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181856" y="4761674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21048432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>
            <a:spLocks noChangeAspect="1"/>
          </p:cNvSpPr>
          <p:nvPr/>
        </p:nvSpPr>
        <p:spPr>
          <a:xfrm>
            <a:off x="2333629" y="2222501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772390" y="3260668"/>
            <a:ext cx="395998" cy="39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3406446" y="1367005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990438" y="2683149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5075500" y="3656667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679502" y="4552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5865257" y="2618500"/>
            <a:ext cx="395998" cy="3959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3" name="Ellipse 12"/>
          <p:cNvSpPr>
            <a:spLocks noChangeAspect="1"/>
          </p:cNvSpPr>
          <p:nvPr/>
        </p:nvSpPr>
        <p:spPr>
          <a:xfrm>
            <a:off x="6063257" y="4374372"/>
            <a:ext cx="395998" cy="395998"/>
          </a:xfrm>
          <a:prstGeom prst="ellips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14" name="Ellipse 13"/>
          <p:cNvSpPr>
            <a:spLocks noChangeAspect="1"/>
          </p:cNvSpPr>
          <p:nvPr/>
        </p:nvSpPr>
        <p:spPr>
          <a:xfrm>
            <a:off x="3208445" y="4354563"/>
            <a:ext cx="395998" cy="395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5" name="Ellipse 14"/>
          <p:cNvSpPr>
            <a:spLocks noChangeAspect="1"/>
          </p:cNvSpPr>
          <p:nvPr/>
        </p:nvSpPr>
        <p:spPr>
          <a:xfrm>
            <a:off x="3429701" y="2245273"/>
            <a:ext cx="395998" cy="39599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6" rIns="91431" bIns="45716" spcCol="0" rtlCol="0" anchor="ctr"/>
          <a:lstStyle/>
          <a:p>
            <a:pPr algn="ctr"/>
            <a:r>
              <a:rPr lang="fr-FR" dirty="0"/>
              <a:t>0</a:t>
            </a:r>
          </a:p>
        </p:txBody>
      </p:sp>
      <p:cxnSp>
        <p:nvCxnSpPr>
          <p:cNvPr id="17" name="Connecteur droit avec flèche 16"/>
          <p:cNvCxnSpPr>
            <a:stCxn id="15" idx="2"/>
            <a:endCxn id="4" idx="6"/>
          </p:cNvCxnSpPr>
          <p:nvPr/>
        </p:nvCxnSpPr>
        <p:spPr>
          <a:xfrm flipH="1" flipV="1">
            <a:off x="2729624" y="2420501"/>
            <a:ext cx="700077" cy="2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5" idx="0"/>
            <a:endCxn id="6" idx="4"/>
          </p:cNvCxnSpPr>
          <p:nvPr/>
        </p:nvCxnSpPr>
        <p:spPr>
          <a:xfrm flipH="1" flipV="1">
            <a:off x="3604443" y="1763005"/>
            <a:ext cx="23256" cy="482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5" idx="6"/>
            <a:endCxn id="7" idx="2"/>
          </p:cNvCxnSpPr>
          <p:nvPr/>
        </p:nvCxnSpPr>
        <p:spPr>
          <a:xfrm>
            <a:off x="3825698" y="2443271"/>
            <a:ext cx="1164738" cy="437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5" idx="5"/>
            <a:endCxn id="5" idx="0"/>
          </p:cNvCxnSpPr>
          <p:nvPr/>
        </p:nvCxnSpPr>
        <p:spPr>
          <a:xfrm>
            <a:off x="3767706" y="2583278"/>
            <a:ext cx="202681" cy="677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5" idx="6"/>
            <a:endCxn id="8" idx="2"/>
          </p:cNvCxnSpPr>
          <p:nvPr/>
        </p:nvCxnSpPr>
        <p:spPr>
          <a:xfrm>
            <a:off x="4168384" y="3458668"/>
            <a:ext cx="907115" cy="395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5" idx="5"/>
            <a:endCxn id="9" idx="1"/>
          </p:cNvCxnSpPr>
          <p:nvPr/>
        </p:nvCxnSpPr>
        <p:spPr>
          <a:xfrm>
            <a:off x="4110393" y="3598675"/>
            <a:ext cx="627101" cy="101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5" idx="4"/>
            <a:endCxn id="14" idx="7"/>
          </p:cNvCxnSpPr>
          <p:nvPr/>
        </p:nvCxnSpPr>
        <p:spPr>
          <a:xfrm flipH="1">
            <a:off x="3546451" y="3656666"/>
            <a:ext cx="423935" cy="755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7" idx="6"/>
            <a:endCxn id="10" idx="2"/>
          </p:cNvCxnSpPr>
          <p:nvPr/>
        </p:nvCxnSpPr>
        <p:spPr>
          <a:xfrm flipV="1">
            <a:off x="5386436" y="2816500"/>
            <a:ext cx="478821" cy="64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8" idx="3"/>
            <a:endCxn id="9" idx="0"/>
          </p:cNvCxnSpPr>
          <p:nvPr/>
        </p:nvCxnSpPr>
        <p:spPr>
          <a:xfrm flipH="1">
            <a:off x="4877502" y="3994672"/>
            <a:ext cx="255991" cy="5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9" idx="6"/>
            <a:endCxn id="13" idx="2"/>
          </p:cNvCxnSpPr>
          <p:nvPr/>
        </p:nvCxnSpPr>
        <p:spPr>
          <a:xfrm flipV="1">
            <a:off x="5075498" y="4572371"/>
            <a:ext cx="987755" cy="17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7" idx="4"/>
            <a:endCxn id="8" idx="0"/>
          </p:cNvCxnSpPr>
          <p:nvPr/>
        </p:nvCxnSpPr>
        <p:spPr>
          <a:xfrm>
            <a:off x="5188437" y="3079147"/>
            <a:ext cx="85062" cy="577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14" idx="6"/>
            <a:endCxn id="9" idx="2"/>
          </p:cNvCxnSpPr>
          <p:nvPr/>
        </p:nvCxnSpPr>
        <p:spPr>
          <a:xfrm>
            <a:off x="3604443" y="4552563"/>
            <a:ext cx="1075059" cy="197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4"/>
            <a:endCxn id="14" idx="1"/>
          </p:cNvCxnSpPr>
          <p:nvPr/>
        </p:nvCxnSpPr>
        <p:spPr>
          <a:xfrm>
            <a:off x="2531625" y="2618499"/>
            <a:ext cx="734812" cy="179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10" idx="4"/>
            <a:endCxn id="13" idx="0"/>
          </p:cNvCxnSpPr>
          <p:nvPr/>
        </p:nvCxnSpPr>
        <p:spPr>
          <a:xfrm>
            <a:off x="6063256" y="3014498"/>
            <a:ext cx="197998" cy="135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" idx="5"/>
            <a:endCxn id="7" idx="1"/>
          </p:cNvCxnSpPr>
          <p:nvPr/>
        </p:nvCxnSpPr>
        <p:spPr>
          <a:xfrm>
            <a:off x="3744450" y="1705010"/>
            <a:ext cx="1303981" cy="1036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4331455" y="190769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(4,1)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3291902" y="184419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793062" y="204279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(2,4)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964777" y="341400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(6,1)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88960" y="272508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118709" y="226804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344497" y="245660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(1,7)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6261954" y="347200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(5,1)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659031" y="3927605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(2,2)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4569977" y="3299738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(3,8)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4366880" y="3854666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(3,1)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4008040" y="4682017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(3,5)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5235606" y="309441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5386434" y="4682017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(3,11)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95668" y="4112271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/>
              <a:t>(1,4)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3313404" y="99767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/>
              <a:t>(1,1)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4888490" y="2023022"/>
            <a:ext cx="616219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(3,5)</a:t>
            </a:r>
          </a:p>
          <a:p>
            <a:r>
              <a:rPr lang="fr-FR" dirty="0">
                <a:solidFill>
                  <a:srgbClr val="FF0000"/>
                </a:solidFill>
              </a:rPr>
              <a:t>(5,2)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5820109" y="2271938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023267" y="4797772"/>
            <a:ext cx="441128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Inf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467522" y="3683333"/>
            <a:ext cx="733213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(4,10)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4567993" y="4934813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(5,3)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084305" y="3056202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b="1" dirty="0">
                <a:solidFill>
                  <a:srgbClr val="0000FF"/>
                </a:solidFill>
              </a:rPr>
              <a:t>(2,2)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070731" y="4761674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(4,4)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2177355" y="1853169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(2,4)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225004" y="2562970"/>
            <a:ext cx="616219" cy="369324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r>
              <a:rPr lang="fr-FR" strike="sngStrike" dirty="0">
                <a:solidFill>
                  <a:srgbClr val="00000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7629131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1941</TotalTime>
  <Words>9679</Words>
  <Application>Microsoft Macintosh PowerPoint</Application>
  <PresentationFormat>Affichage à l'écran (4:3)</PresentationFormat>
  <Paragraphs>3190</Paragraphs>
  <Slides>118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118</vt:i4>
      </vt:variant>
    </vt:vector>
  </HeadingPairs>
  <TitlesOfParts>
    <vt:vector size="125" baseType="lpstr">
      <vt:lpstr>Arial</vt:lpstr>
      <vt:lpstr>Calibri</vt:lpstr>
      <vt:lpstr>Calibri Light</vt:lpstr>
      <vt:lpstr>Lucida Sans Unicode</vt:lpstr>
      <vt:lpstr>Menlo</vt:lpstr>
      <vt:lpstr>Wingdings</vt:lpstr>
      <vt:lpstr>Thème Office</vt:lpstr>
      <vt:lpstr>Option Informatique en PeiP </vt:lpstr>
      <vt:lpstr>Les objectifs de cette option</vt:lpstr>
      <vt:lpstr>Déroulement de l’option </vt:lpstr>
      <vt:lpstr>Quelques Rappels de Python</vt:lpstr>
      <vt:lpstr>Plan du cours </vt:lpstr>
      <vt:lpstr>Séance 1</vt:lpstr>
      <vt:lpstr>Python : qu’est-ce que c’est </vt:lpstr>
      <vt:lpstr>Type de base et affectation </vt:lpstr>
      <vt:lpstr>Liste</vt:lpstr>
      <vt:lpstr>tuple</vt:lpstr>
      <vt:lpstr>Instruction de base : conditionnelle</vt:lpstr>
      <vt:lpstr>Instruction de base : For </vt:lpstr>
      <vt:lpstr>Instruction de base : Do </vt:lpstr>
      <vt:lpstr>Une première fonction </vt:lpstr>
      <vt:lpstr>Exemple : A programmer</vt:lpstr>
      <vt:lpstr>Séance 2</vt:lpstr>
      <vt:lpstr>Suite des exercices </vt:lpstr>
      <vt:lpstr>Rappel de programmation Objet </vt:lpstr>
      <vt:lpstr>Calcul de chemins  Le projet Geovelo</vt:lpstr>
      <vt:lpstr>Plan du Cours</vt:lpstr>
      <vt:lpstr>Plan de la présentation </vt:lpstr>
      <vt:lpstr>  Présentation du projet GEOVELO </vt:lpstr>
      <vt:lpstr>Les acteurs</vt:lpstr>
      <vt:lpstr>L’origine du projet </vt:lpstr>
      <vt:lpstr>Un rapide panorama</vt:lpstr>
      <vt:lpstr>Le calcul d’itinéraires : un seul critère</vt:lpstr>
      <vt:lpstr>Les données</vt:lpstr>
      <vt:lpstr>Carte et graphe</vt:lpstr>
      <vt:lpstr>Graphe et Chemin</vt:lpstr>
      <vt:lpstr>Deux fichiers pour un graphe</vt:lpstr>
      <vt:lpstr>La carte de Paris </vt:lpstr>
      <vt:lpstr>L’algorithme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Algorithme de Dijkstra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Un tout petit exemple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caractéristiques de l’algorithme</vt:lpstr>
      <vt:lpstr>Les caractéristiques de l’algorithme</vt:lpstr>
      <vt:lpstr>Amélioration : One-to-one</vt:lpstr>
      <vt:lpstr>Amélioration : liste des candidats</vt:lpstr>
      <vt:lpstr>Les structures Python</vt:lpstr>
      <vt:lpstr>Un nœud, un arc, un graphe </vt:lpstr>
      <vt:lpstr>Quelques fonctions de base de la classe graphe</vt:lpstr>
      <vt:lpstr>A* : une optimisation    efficace</vt:lpstr>
      <vt:lpstr>A*</vt:lpstr>
      <vt:lpstr>A* : quel impact</vt:lpstr>
      <vt:lpstr>Et si nous parlions  « sécurité »</vt:lpstr>
      <vt:lpstr>La notion de dominance</vt:lpstr>
      <vt:lpstr>La notion de dominance</vt:lpstr>
      <vt:lpstr>Représentation graphique</vt:lpstr>
      <vt:lpstr>Et nos chemins ….. </vt:lpstr>
      <vt:lpstr>Pourquoi le problème devient difficile</vt:lpstr>
      <vt:lpstr>Une solution à compromis fixé</vt:lpstr>
      <vt:lpstr>Enumération de toutes les solutions de compromis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Polytech'Tours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 de chemins multicritères  Le projet Geovelo</dc:title>
  <dc:creator>Emmanuel Néron</dc:creator>
  <cp:lastModifiedBy>Emmanuel Neron</cp:lastModifiedBy>
  <cp:revision>29</cp:revision>
  <dcterms:created xsi:type="dcterms:W3CDTF">2010-11-19T21:41:50Z</dcterms:created>
  <dcterms:modified xsi:type="dcterms:W3CDTF">2023-08-31T13:44:55Z</dcterms:modified>
</cp:coreProperties>
</file>